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SpoqaHanSans-Bold"/>
      <p:bold r:id="rId24"/>
    </p:embeddedFont>
    <p:embeddedFont>
      <p:font typeface="SpoqaHanSans-Light"/>
      <p:regular r:id="rId25"/>
    </p:embeddedFont>
    <p:embeddedFont>
      <p:font typeface="SpoqaHanSans-Regular"/>
      <p:regular r:id="rId26"/>
    </p:embeddedFont>
    <p:embeddedFont>
      <p:font typeface="Pretendard Bold"/>
      <p:regular r:id="rId27"/>
      <p:bold r:id="rId28"/>
    </p:embeddedFont>
    <p:embeddedFont>
      <p:font typeface="Montserrat Regular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1.fntdata" Type="http://schemas.openxmlformats.org/officeDocument/2006/relationships/font"/><Relationship Id="rId25" Target="fonts/font2.fntdata" Type="http://schemas.openxmlformats.org/officeDocument/2006/relationships/font"/><Relationship Id="rId26" Target="fonts/font3.fntdata" Type="http://schemas.openxmlformats.org/officeDocument/2006/relationships/font"/><Relationship Id="rId27" Target="fonts/font4.fntdata" Type="http://schemas.openxmlformats.org/officeDocument/2006/relationships/font"/><Relationship Id="rId28" Target="fonts/font5.fntdata" Type="http://schemas.openxmlformats.org/officeDocument/2006/relationships/font"/><Relationship Id="rId29" Target="fonts/font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11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11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11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11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6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11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6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png" Type="http://schemas.openxmlformats.org/officeDocument/2006/relationships/image"/><Relationship Id="rId12" Target="../media/image69.png" Type="http://schemas.openxmlformats.org/officeDocument/2006/relationships/image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11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64.png" Type="http://schemas.openxmlformats.org/officeDocument/2006/relationships/image"/><Relationship Id="rId8" Target="../media/image65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png" Type="http://schemas.openxmlformats.org/officeDocument/2006/relationships/image"/><Relationship Id="rId12" Target="../media/image75.png" Type="http://schemas.openxmlformats.org/officeDocument/2006/relationships/image"/><Relationship Id="rId13" Target="../media/image76.png" Type="http://schemas.openxmlformats.org/officeDocument/2006/relationships/image"/><Relationship Id="rId14" Target="../media/image77.png" Type="http://schemas.openxmlformats.org/officeDocument/2006/relationships/image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11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70.png" Type="http://schemas.openxmlformats.org/officeDocument/2006/relationships/image"/><Relationship Id="rId8" Target="../media/image71.pn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1.pn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2" Target="../media/image2.png" Type="http://schemas.openxmlformats.org/officeDocument/2006/relationships/image"/><Relationship Id="rId3" Target="../media/image78.png" Type="http://schemas.openxmlformats.org/officeDocument/2006/relationships/image"/><Relationship Id="rId4" Target="../media/image79.png" Type="http://schemas.openxmlformats.org/officeDocument/2006/relationships/image"/><Relationship Id="rId5" Target="../media/image80.png" Type="http://schemas.openxmlformats.org/officeDocument/2006/relationships/image"/><Relationship Id="rId6" Target="../media/image81.png" Type="http://schemas.openxmlformats.org/officeDocument/2006/relationships/image"/><Relationship Id="rId7" Target="../media/image82.png" Type="http://schemas.openxmlformats.org/officeDocument/2006/relationships/image"/><Relationship Id="rId8" Target="../media/image83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2.png" Type="http://schemas.openxmlformats.org/officeDocument/2006/relationships/image"/><Relationship Id="rId4" Target="../media/image85.png" Type="http://schemas.openxmlformats.org/officeDocument/2006/relationships/image"/><Relationship Id="rId5" Target="../media/image86.png" Type="http://schemas.openxmlformats.org/officeDocument/2006/relationships/image"/><Relationship Id="rId6" Target="../media/image87.png" Type="http://schemas.openxmlformats.org/officeDocument/2006/relationships/image"/><Relationship Id="rId7" Target="../media/image88.png" Type="http://schemas.openxmlformats.org/officeDocument/2006/relationships/image"/><Relationship Id="rId8" Target="../media/image89.pn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14" Target="../media/image32.png" Type="http://schemas.openxmlformats.org/officeDocument/2006/relationships/image"/><Relationship Id="rId15" Target="../media/image33.png" Type="http://schemas.openxmlformats.org/officeDocument/2006/relationships/image"/><Relationship Id="rId16" Target="../media/image34.png" Type="http://schemas.openxmlformats.org/officeDocument/2006/relationships/image"/><Relationship Id="rId17" Target="../media/image35.png" Type="http://schemas.openxmlformats.org/officeDocument/2006/relationships/image"/><Relationship Id="rId18" Target="../media/image36.png" Type="http://schemas.openxmlformats.org/officeDocument/2006/relationships/image"/><Relationship Id="rId19" Target="../media/image37.png" Type="http://schemas.openxmlformats.org/officeDocument/2006/relationships/image"/><Relationship Id="rId2" Target="../media/image2.png" Type="http://schemas.openxmlformats.org/officeDocument/2006/relationships/image"/><Relationship Id="rId20" Target="../media/image38.png" Type="http://schemas.openxmlformats.org/officeDocument/2006/relationships/image"/><Relationship Id="rId21" Target="../media/image39.png" Type="http://schemas.openxmlformats.org/officeDocument/2006/relationships/image"/><Relationship Id="rId3" Target="../media/image8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13" Target="../media/image46.png" Type="http://schemas.openxmlformats.org/officeDocument/2006/relationships/image"/><Relationship Id="rId14" Target="../media/image47.png" Type="http://schemas.openxmlformats.org/officeDocument/2006/relationships/image"/><Relationship Id="rId15" Target="../media/image48.png" Type="http://schemas.openxmlformats.org/officeDocument/2006/relationships/image"/><Relationship Id="rId16" Target="../media/image49.png" Type="http://schemas.openxmlformats.org/officeDocument/2006/relationships/image"/><Relationship Id="rId17" Target="../media/image50.png" Type="http://schemas.openxmlformats.org/officeDocument/2006/relationships/image"/><Relationship Id="rId18" Target="../media/image51.png" Type="http://schemas.openxmlformats.org/officeDocument/2006/relationships/image"/><Relationship Id="rId19" Target="../media/image52.png" Type="http://schemas.openxmlformats.org/officeDocument/2006/relationships/image"/><Relationship Id="rId2" Target="../media/image2.png" Type="http://schemas.openxmlformats.org/officeDocument/2006/relationships/image"/><Relationship Id="rId20" Target="../media/image53.png" Type="http://schemas.openxmlformats.org/officeDocument/2006/relationships/image"/><Relationship Id="rId21" Target="../media/image54.png" Type="http://schemas.openxmlformats.org/officeDocument/2006/relationships/image"/><Relationship Id="rId3" Target="../media/image8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5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0"/>
            <a:ext cx="145542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304800" y="7734300"/>
            <a:ext cx="145161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14500" y="3911600"/>
            <a:ext cx="8255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6000" b="false" i="false" u="none" strike="noStrike" spc="-500">
                <a:solidFill>
                  <a:srgbClr val="393939"/>
                </a:solidFill>
                <a:ea typeface="SpoqaHanSans-Bold"/>
              </a:rPr>
              <a:t>음원</a:t>
            </a:r>
            <a:r>
              <a:rPr lang="en-US" sz="6000" b="false" i="false" u="none" strike="noStrike" spc="-5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6000" b="false" i="false" u="none" strike="noStrike" spc="-500">
                <a:solidFill>
                  <a:srgbClr val="393939"/>
                </a:solidFill>
                <a:ea typeface="SpoqaHanSans-Bold"/>
              </a:rPr>
              <a:t>스트리밍</a:t>
            </a:r>
            <a:r>
              <a:rPr lang="en-US" sz="6000" b="false" i="false" u="none" strike="noStrike" spc="-5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6000" b="false" i="false" u="none" strike="noStrike" spc="-500">
                <a:solidFill>
                  <a:srgbClr val="393939"/>
                </a:solidFill>
                <a:ea typeface="SpoqaHanSans-Bold"/>
              </a:rPr>
              <a:t>웹</a:t>
            </a:r>
            <a:r>
              <a:rPr lang="en-US" sz="6000" b="false" i="false" u="none" strike="noStrike" spc="-5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6000" b="false" i="false" u="none" strike="noStrike" spc="-500">
                <a:solidFill>
                  <a:srgbClr val="393939"/>
                </a:solidFill>
                <a:ea typeface="SpoqaHanSans-Bold"/>
              </a:rPr>
              <a:t>플랫폼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3700" y="3200400"/>
            <a:ext cx="82931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4000" b="false" i="false" u="none" strike="noStrike" spc="-300">
                <a:solidFill>
                  <a:srgbClr val="393939"/>
                </a:solidFill>
                <a:ea typeface="SpoqaHanSans-Light"/>
              </a:rPr>
              <a:t>인공지능</a:t>
            </a:r>
            <a:r>
              <a:rPr lang="en-US" sz="4000" b="false" i="false" u="none" strike="noStrike" spc="-3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4000" b="false" i="false" u="none" strike="noStrike" spc="-300">
                <a:solidFill>
                  <a:srgbClr val="393939"/>
                </a:solidFill>
                <a:ea typeface="SpoqaHanSans-Light"/>
              </a:rPr>
              <a:t>기반</a:t>
            </a:r>
            <a:r>
              <a:rPr lang="en-US" sz="4000" b="false" i="false" u="none" strike="noStrike" spc="-3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4000" b="false" i="false" u="none" strike="noStrike" spc="-300">
                <a:solidFill>
                  <a:srgbClr val="393939"/>
                </a:solidFill>
                <a:ea typeface="SpoqaHanSans-Light"/>
              </a:rPr>
              <a:t>플레이리스트</a:t>
            </a:r>
            <a:r>
              <a:rPr lang="en-US" sz="4000" b="false" i="false" u="none" strike="noStrike" spc="-3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4000" b="false" i="false" u="none" strike="noStrike" spc="-300">
                <a:solidFill>
                  <a:srgbClr val="393939"/>
                </a:solidFill>
                <a:ea typeface="SpoqaHanSans-Light"/>
              </a:rPr>
              <a:t>추천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3700" y="8559800"/>
            <a:ext cx="8153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93939"/>
                </a:solidFill>
                <a:latin typeface="SpoqaHanSans-Light"/>
              </a:rPr>
              <a:t>TEAM | </a:t>
            </a:r>
            <a:r>
              <a:rPr lang="ko-KR" sz="2200" b="false" i="false" u="none" strike="noStrike" spc="-100">
                <a:solidFill>
                  <a:srgbClr val="393939"/>
                </a:solidFill>
                <a:ea typeface="SpoqaHanSans-Light"/>
              </a:rPr>
              <a:t>베리코멘드</a:t>
            </a:r>
            <a:r>
              <a:rPr lang="en-US" sz="2200" b="false" i="false" u="none" strike="noStrike" spc="-100">
                <a:solidFill>
                  <a:srgbClr val="393939"/>
                </a:solidFill>
                <a:latin typeface="SpoqaHanSans-Light"/>
              </a:rPr>
              <a:t>   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4500" y="2349500"/>
            <a:ext cx="81661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600" b="false" i="false" u="none" strike="noStrike" spc="-100">
                <a:solidFill>
                  <a:srgbClr val="393939"/>
                </a:solidFill>
                <a:ea typeface="SpoqaHanSans-Light"/>
              </a:rPr>
              <a:t>한국정보교육원</a:t>
            </a:r>
            <a:r>
              <a:rPr lang="en-US" sz="2600" b="false" i="false" u="none" strike="noStrike" spc="-100">
                <a:solidFill>
                  <a:srgbClr val="393939"/>
                </a:solidFill>
                <a:latin typeface="SpoqaHanSans-Light"/>
              </a:rPr>
              <a:t> 3</a:t>
            </a:r>
            <a:r>
              <a:rPr lang="ko-KR" sz="2600" b="false" i="false" u="none" strike="noStrike" spc="-100">
                <a:solidFill>
                  <a:srgbClr val="393939"/>
                </a:solidFill>
                <a:ea typeface="SpoqaHanSans-Light"/>
              </a:rPr>
              <a:t>차</a:t>
            </a:r>
            <a:r>
              <a:rPr lang="en-US" sz="26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600" b="false" i="false" u="none" strike="noStrike" spc="-100">
                <a:solidFill>
                  <a:srgbClr val="393939"/>
                </a:solidFill>
                <a:ea typeface="SpoqaHanSans-Light"/>
              </a:rPr>
              <a:t>프로젝트</a:t>
            </a:r>
            <a:r>
              <a:rPr lang="en-US" sz="26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600" b="false" i="false" u="none" strike="noStrike" spc="-100">
                <a:solidFill>
                  <a:srgbClr val="393939"/>
                </a:solidFill>
                <a:ea typeface="SpoqaHanSans-Light"/>
              </a:rPr>
              <a:t>발표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0">
            <a:off x="16573500" y="8597900"/>
            <a:ext cx="1714500" cy="1714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0">
            <a:off x="14859000" y="8597900"/>
            <a:ext cx="1714500" cy="1714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0">
            <a:off x="16573500" y="6883400"/>
            <a:ext cx="1714500" cy="1714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 rot="0">
            <a:off x="14859000" y="6883400"/>
            <a:ext cx="1714500" cy="1714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0">
            <a:off x="14859000" y="5156200"/>
            <a:ext cx="1714500" cy="1714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16200000">
            <a:off x="16573500" y="5168900"/>
            <a:ext cx="1714500" cy="1714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0">
            <a:off x="16573500" y="3454400"/>
            <a:ext cx="1714500" cy="1714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0">
            <a:off x="14859000" y="3454400"/>
            <a:ext cx="1714500" cy="1714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0">
            <a:off x="16573500" y="1739900"/>
            <a:ext cx="1714500" cy="1714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 rot="0">
            <a:off x="14859000" y="1739900"/>
            <a:ext cx="1714500" cy="1714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0">
            <a:off x="14859000" y="25400"/>
            <a:ext cx="1714500" cy="1714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16200000">
            <a:off x="16573500" y="25400"/>
            <a:ext cx="1714500" cy="17145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5875000" y="9245600"/>
            <a:ext cx="1612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2100" b="false" i="false" u="none" strike="noStrike">
                <a:solidFill>
                  <a:srgbClr val="393939">
                    <a:alpha val="80000"/>
                  </a:srgbClr>
                </a:solidFill>
                <a:latin typeface="SpoqaHanSans-Light"/>
              </a:rPr>
              <a:t>2025.02.13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14500" y="9042400"/>
            <a:ext cx="5918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200">
                <a:solidFill>
                  <a:srgbClr val="393939"/>
                </a:solidFill>
                <a:ea typeface="SpoqaHanSans-Light"/>
              </a:rPr>
              <a:t>이은비</a:t>
            </a:r>
            <a:r>
              <a:rPr lang="en-US" sz="2000" b="false" i="false" u="none" strike="noStrike" spc="-200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sz="2000" b="false" i="false" u="none" strike="noStrike" spc="-200">
                <a:solidFill>
                  <a:srgbClr val="393939"/>
                </a:solidFill>
                <a:ea typeface="SpoqaHanSans-Light"/>
              </a:rPr>
              <a:t>박세희</a:t>
            </a:r>
            <a:r>
              <a:rPr lang="en-US" sz="2000" b="false" i="false" u="none" strike="noStrike" spc="-200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sz="2000" b="false" i="false" u="none" strike="noStrike" spc="-200">
                <a:solidFill>
                  <a:srgbClr val="393939"/>
                </a:solidFill>
                <a:ea typeface="SpoqaHanSans-Light"/>
              </a:rPr>
              <a:t>양재현</a:t>
            </a:r>
            <a:r>
              <a:rPr lang="en-US" sz="2000" b="false" i="false" u="none" strike="noStrike" spc="-200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sz="2000" b="false" i="false" u="none" strike="noStrike" spc="-200">
                <a:solidFill>
                  <a:srgbClr val="393939"/>
                </a:solidFill>
                <a:ea typeface="SpoqaHanSans-Light"/>
              </a:rPr>
              <a:t>정동주</a:t>
            </a:r>
            <a:r>
              <a:rPr lang="en-US" sz="2000" b="false" i="false" u="none" strike="noStrike" spc="-200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sz="2000" b="false" i="false" u="none" strike="noStrike" spc="-200">
                <a:solidFill>
                  <a:srgbClr val="393939"/>
                </a:solidFill>
                <a:ea typeface="SpoqaHanSans-Light"/>
              </a:rPr>
              <a:t>정한솔</a:t>
            </a:r>
            <a:r>
              <a:rPr lang="en-US" sz="2000" b="false" i="false" u="none" strike="noStrike" spc="-200">
                <a:solidFill>
                  <a:srgbClr val="393939"/>
                </a:solidFill>
                <a:latin typeface="SpoqaHanSans-Light"/>
              </a:rPr>
              <a:t>                    </a:t>
            </a:r>
            <a:r>
              <a:rPr lang="ko-KR" sz="2000" b="false" i="false" u="none" strike="noStrike" spc="-200">
                <a:solidFill>
                  <a:srgbClr val="393939"/>
                </a:solidFill>
                <a:ea typeface="SpoqaHanSans-Light"/>
              </a:rPr>
              <a:t>멘토</a:t>
            </a:r>
            <a:r>
              <a:rPr lang="en-US" sz="2000" b="false" i="false" u="none" strike="noStrike" spc="-200">
                <a:solidFill>
                  <a:srgbClr val="393939"/>
                </a:solidFill>
                <a:latin typeface="SpoqaHanSans-Light"/>
              </a:rPr>
              <a:t> | </a:t>
            </a:r>
            <a:r>
              <a:rPr lang="ko-KR" sz="2000" b="false" i="false" u="none" strike="noStrike" spc="-200">
                <a:solidFill>
                  <a:srgbClr val="393939"/>
                </a:solidFill>
                <a:ea typeface="SpoqaHanSans-Light"/>
              </a:rPr>
              <a:t>김경훈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85900" y="6096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개요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6700" y="381000"/>
            <a:ext cx="101600" cy="10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892300" y="2501900"/>
          <a:ext cx="14503400" cy="6832600"/>
        </p:xfrm>
        <a:graphic>
          <a:graphicData uri="http://schemas.openxmlformats.org/drawingml/2006/table">
            <a:tbl>
              <a:tblPr/>
              <a:tblGrid>
                <a:gridCol w="2590800"/>
                <a:gridCol w="2171700"/>
                <a:gridCol w="9753600"/>
              </a:tblGrid>
              <a:tr h="1003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훈련생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역할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담당</a:t>
                      </a:r>
                      <a:r>
                        <a:rPr lang="en-US" sz="2200" b="false" i="false" u="none" strike="noStrike">
                          <a:solidFill>
                            <a:srgbClr val="32323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업무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03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이은비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Project Leader /</a:t>
                      </a:r>
                      <a:endParaRPr lang="en-US" sz="1100"/>
                    </a:p>
                    <a:p>
                      <a:pPr algn="ctr" lvl="0">
                        <a:lnSpc>
                          <a:spcPct val="92130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프론트엔드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UI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설계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API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엔드포인트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연동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팀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깃허브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관리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65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박세희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프론트엔드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딥러닝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모델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개발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UI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설계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965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양재현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백엔드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DB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설계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SQL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쿼리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작성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965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정동주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백엔드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서버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웹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크롤링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데이터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수집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외부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API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통합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활용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965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정한솔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백엔드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서버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API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엔드포인트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개발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연동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965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김경훈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멘토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주제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선정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피드백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프로젝트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질의응답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0">
            <a:off x="4318000" y="3302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68800" y="368300"/>
            <a:ext cx="101600" cy="101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05300" y="584200"/>
            <a:ext cx="2209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프로젝트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팀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구성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및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역할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12000" y="609600"/>
            <a:ext cx="2070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절차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방법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18700" y="609600"/>
            <a:ext cx="1485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경과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25400" y="6096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자체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평가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의견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85900" y="1346200"/>
            <a:ext cx="4635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 spc="-200">
                <a:solidFill>
                  <a:srgbClr val="6D6FFF"/>
                </a:solidFill>
                <a:latin typeface="SpoqaHanSans-Bold"/>
              </a:rPr>
              <a:t>02. </a:t>
            </a:r>
            <a:r>
              <a:rPr lang="ko-KR" sz="3000" b="false" i="false" u="none" strike="noStrike" spc="-200">
                <a:solidFill>
                  <a:srgbClr val="6D6FFF"/>
                </a:solidFill>
                <a:ea typeface="SpoqaHanSans-Bold"/>
              </a:rPr>
              <a:t>프로젝트</a:t>
            </a:r>
            <a:r>
              <a:rPr lang="en-US" sz="3000" b="false" i="false" u="none" strike="noStrike" spc="-2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3000" b="false" i="false" u="none" strike="noStrike" spc="-200">
                <a:solidFill>
                  <a:srgbClr val="6D6FFF"/>
                </a:solidFill>
                <a:ea typeface="SpoqaHanSans-Bold"/>
              </a:rPr>
              <a:t>팀</a:t>
            </a:r>
            <a:r>
              <a:rPr lang="en-US" sz="3000" b="false" i="false" u="none" strike="noStrike" spc="-2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3000" b="false" i="false" u="none" strike="noStrike" spc="-200">
                <a:solidFill>
                  <a:srgbClr val="6D6FFF"/>
                </a:solidFill>
                <a:ea typeface="SpoqaHanSans-Bold"/>
              </a:rPr>
              <a:t>구성</a:t>
            </a:r>
            <a:r>
              <a:rPr lang="en-US" sz="3000" b="false" i="false" u="none" strike="noStrike" spc="-2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3000" b="false" i="false" u="none" strike="noStrike" spc="-200">
                <a:solidFill>
                  <a:srgbClr val="6D6FFF"/>
                </a:solidFill>
                <a:ea typeface="SpoqaHanSans-Bold"/>
              </a:rPr>
              <a:t>및</a:t>
            </a:r>
            <a:r>
              <a:rPr lang="en-US" sz="3000" b="false" i="false" u="none" strike="noStrike" spc="-2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3000" b="false" i="false" u="none" strike="noStrike" spc="-200">
                <a:solidFill>
                  <a:srgbClr val="6D6FFF"/>
                </a:solidFill>
                <a:ea typeface="SpoqaHanSans-Bold"/>
              </a:rPr>
              <a:t>역할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85900" y="6096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개요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6700" y="381000"/>
            <a:ext cx="101600" cy="10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457700" y="381000"/>
            <a:ext cx="101600" cy="10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371600" y="2222500"/>
          <a:ext cx="15748000" cy="7518400"/>
        </p:xfrm>
        <a:graphic>
          <a:graphicData uri="http://schemas.openxmlformats.org/drawingml/2006/table">
            <a:tbl>
              <a:tblPr/>
              <a:tblGrid>
                <a:gridCol w="2882900"/>
                <a:gridCol w="2946400"/>
                <a:gridCol w="3619500"/>
                <a:gridCol w="2679700"/>
                <a:gridCol w="3619500"/>
              </a:tblGrid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200" b="tru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200" b="tru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기간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200" b="tru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활동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200" b="tru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비고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주제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선정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92130"/>
                        </a:lnSpc>
                      </a:pP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요구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사항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분석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1/17 ~ 1/21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벤치마킹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기술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분석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정의서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</a:t>
                      </a:r>
                      <a:endParaRPr lang="en-US" sz="1100"/>
                    </a:p>
                    <a:p>
                      <a:pPr algn="ctr" lvl="0">
                        <a:lnSpc>
                          <a:spcPct val="92130"/>
                        </a:lnSpc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DFD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프로젝트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1/20 ~ 1/23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정의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DB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설계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화면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설계</a:t>
                      </a:r>
                      <a:endParaRPr lang="en-US" sz="1100"/>
                    </a:p>
                    <a:p>
                      <a:pPr algn="ctr" lvl="0">
                        <a:lnSpc>
                          <a:spcPct val="92130"/>
                        </a:lnSpc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디자인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페이지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구성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)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UML, E-R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다이어그램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</a:t>
                      </a:r>
                      <a:endParaRPr lang="en-US" sz="1100"/>
                    </a:p>
                    <a:p>
                      <a:pPr algn="ctr" lvl="0">
                        <a:lnSpc>
                          <a:spcPct val="92130"/>
                        </a:lnSpc>
                      </a:pP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스토리보드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8200">
                <a:tc rowSpan="4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프로그램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1/22 ~ 1/24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DB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테이블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생성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데이터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타입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설정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</a:t>
                      </a:r>
                      <a:endParaRPr lang="en-US" sz="1100"/>
                    </a:p>
                    <a:p>
                      <a:pPr algn="ctr" lvl="0">
                        <a:lnSpc>
                          <a:spcPct val="92130"/>
                        </a:lnSpc>
                      </a:pP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정규화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SQL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쿼리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작성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DD, SQL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쿼리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파일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5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1/24 ~ 1/31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인공지능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모델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감정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기반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음악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분석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모델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음악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분석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csv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파일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5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1/24 ~ 2/11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클라이언트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측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사용자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인터페이스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설계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</a:t>
                      </a:r>
                      <a:endParaRPr lang="en-US" sz="1100"/>
                    </a:p>
                    <a:p>
                      <a:pPr algn="ctr" lvl="0">
                        <a:lnSpc>
                          <a:spcPct val="92130"/>
                        </a:lnSpc>
                      </a:pP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페이지별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서버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API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연동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Figma, React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5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1/24 ~ 2/11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서버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측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서버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기초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환경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구성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 </a:t>
                      </a:r>
                      <a:endParaRPr lang="en-US" sz="1100"/>
                    </a:p>
                    <a:p>
                      <a:pPr algn="ctr" lvl="0">
                        <a:lnSpc>
                          <a:spcPct val="92130"/>
                        </a:lnSpc>
                      </a:pP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예매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환불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등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기타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로직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 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Spring, node.js, API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명세서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검토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2/12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단위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테스트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테스트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피드백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테스트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목록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발표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2/13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프로젝트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최종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발표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최종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보고서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발표</a:t>
                      </a:r>
                      <a:r>
                        <a:rPr lang="en-US" sz="21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자료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0">
            <a:off x="7137400" y="3302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188200" y="368300"/>
            <a:ext cx="101600" cy="101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05300" y="609600"/>
            <a:ext cx="2197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구성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역할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12000" y="584200"/>
            <a:ext cx="2400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프로젝트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수행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절차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및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방법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18700" y="609600"/>
            <a:ext cx="1485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경과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25400" y="6096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자체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평가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의견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85900" y="1346200"/>
            <a:ext cx="4826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 spc="-200">
                <a:solidFill>
                  <a:srgbClr val="6D6FFF"/>
                </a:solidFill>
                <a:latin typeface="SpoqaHanSans-Bold"/>
              </a:rPr>
              <a:t>03. </a:t>
            </a:r>
            <a:r>
              <a:rPr lang="ko-KR" sz="3000" b="false" i="false" u="none" strike="noStrike" spc="-200">
                <a:solidFill>
                  <a:srgbClr val="6D6FFF"/>
                </a:solidFill>
                <a:ea typeface="SpoqaHanSans-Bold"/>
              </a:rPr>
              <a:t>프로젝트</a:t>
            </a:r>
            <a:r>
              <a:rPr lang="en-US" sz="3000" b="false" i="false" u="none" strike="noStrike" spc="-2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3000" b="false" i="false" u="none" strike="noStrike" spc="-200">
                <a:solidFill>
                  <a:srgbClr val="6D6FFF"/>
                </a:solidFill>
                <a:ea typeface="SpoqaHanSans-Bold"/>
              </a:rPr>
              <a:t>수행</a:t>
            </a:r>
            <a:r>
              <a:rPr lang="en-US" sz="3000" b="false" i="false" u="none" strike="noStrike" spc="-2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3000" b="false" i="false" u="none" strike="noStrike" spc="-200">
                <a:solidFill>
                  <a:srgbClr val="6D6FFF"/>
                </a:solidFill>
                <a:ea typeface="SpoqaHanSans-Bold"/>
              </a:rPr>
              <a:t>절차</a:t>
            </a:r>
            <a:r>
              <a:rPr lang="en-US" sz="3000" b="false" i="false" u="none" strike="noStrike" spc="-2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3000" b="false" i="false" u="none" strike="noStrike" spc="-200">
                <a:solidFill>
                  <a:srgbClr val="6D6FFF"/>
                </a:solidFill>
                <a:ea typeface="SpoqaHanSans-Bold"/>
              </a:rPr>
              <a:t>및</a:t>
            </a:r>
            <a:r>
              <a:rPr lang="en-US" sz="3000" b="false" i="false" u="none" strike="noStrike" spc="-2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3000" b="false" i="false" u="none" strike="noStrike" spc="-200">
                <a:solidFill>
                  <a:srgbClr val="6D6FFF"/>
                </a:solidFill>
                <a:ea typeface="SpoqaHanSans-Bold"/>
              </a:rPr>
              <a:t>방법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85900" y="6096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개요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6700" y="381000"/>
            <a:ext cx="101600" cy="10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457700" y="381000"/>
            <a:ext cx="101600" cy="10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0">
            <a:off x="9969500" y="3302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88200" y="381000"/>
            <a:ext cx="101600" cy="1016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05300" y="609600"/>
            <a:ext cx="2197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구성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역할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12000" y="609600"/>
            <a:ext cx="24003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절차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방법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18700" y="584200"/>
            <a:ext cx="1689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프로젝트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수행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경과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25400" y="6096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자체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평가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의견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5900" y="1346200"/>
            <a:ext cx="4826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 spc="-200">
                <a:solidFill>
                  <a:srgbClr val="6D6FFF"/>
                </a:solidFill>
                <a:latin typeface="SpoqaHanSans-Bold"/>
              </a:rPr>
              <a:t>04. </a:t>
            </a:r>
            <a:r>
              <a:rPr lang="ko-KR" sz="3000" b="false" i="false" u="none" strike="noStrike" spc="-200">
                <a:solidFill>
                  <a:srgbClr val="6D6FFF"/>
                </a:solidFill>
                <a:ea typeface="SpoqaHanSans-Bold"/>
              </a:rPr>
              <a:t>프로젝트</a:t>
            </a:r>
            <a:r>
              <a:rPr lang="en-US" sz="3000" b="false" i="false" u="none" strike="noStrike" spc="-2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3000" b="false" i="false" u="none" strike="noStrike" spc="-200">
                <a:solidFill>
                  <a:srgbClr val="6D6FFF"/>
                </a:solidFill>
                <a:ea typeface="SpoqaHanSans-Bold"/>
              </a:rPr>
              <a:t>수행</a:t>
            </a:r>
            <a:r>
              <a:rPr lang="en-US" sz="3000" b="false" i="false" u="none" strike="noStrike" spc="-2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3000" b="false" i="false" u="none" strike="noStrike" spc="-200">
                <a:solidFill>
                  <a:srgbClr val="6D6FFF"/>
                </a:solidFill>
                <a:ea typeface="SpoqaHanSans-Bold"/>
              </a:rPr>
              <a:t>경과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0">
            <a:off x="304800" y="5295900"/>
            <a:ext cx="17983200" cy="51943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2336800" y="8242300"/>
            <a:ext cx="31115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'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멜론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',' 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스포티파이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', '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지니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' 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등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국내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,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해외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음원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스트리밍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플랫폼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6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곳을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 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대상으로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요구사항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분석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및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기능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정의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3136900" y="7340600"/>
            <a:ext cx="1206500" cy="127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79600" y="3454400"/>
            <a:ext cx="3708400" cy="36068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2667000" y="5054600"/>
            <a:ext cx="21336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 spc="-100">
                <a:solidFill>
                  <a:srgbClr val="7E65F5"/>
                </a:solidFill>
                <a:ea typeface="S-Core Dream 7 ExtraBold"/>
              </a:rPr>
              <a:t>요구사항</a:t>
            </a:r>
            <a:r>
              <a:rPr lang="en-US" sz="2600" b="false" i="false" u="none" strike="noStrike" spc="-100">
                <a:solidFill>
                  <a:srgbClr val="7E65F5"/>
                </a:solidFill>
                <a:latin typeface="S-Core Dream 7 ExtraBold"/>
              </a:rPr>
              <a:t> </a:t>
            </a:r>
            <a:r>
              <a:rPr lang="ko-KR" sz="2600" b="false" i="false" u="none" strike="noStrike" spc="-100">
                <a:solidFill>
                  <a:srgbClr val="7E65F5"/>
                </a:solidFill>
                <a:ea typeface="S-Core Dream 7 ExtraBold"/>
              </a:rPr>
              <a:t>분석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6731000" y="7340600"/>
            <a:ext cx="1206500" cy="127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5486400" y="3454400"/>
            <a:ext cx="3708400" cy="36068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6261100" y="5054600"/>
            <a:ext cx="21336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 spc="-100">
                <a:solidFill>
                  <a:srgbClr val="7E65F5"/>
                </a:solidFill>
                <a:ea typeface="S-Core Dream 7 ExtraBold"/>
              </a:rPr>
              <a:t>설계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943600" y="8407400"/>
            <a:ext cx="31115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DB : ERD </a:t>
            </a:r>
          </a:p>
          <a:p>
            <a:pPr algn="ctr" lvl="0">
              <a:lnSpc>
                <a:spcPct val="132800"/>
              </a:lnSpc>
            </a:pP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서버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 : 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구성도</a:t>
            </a:r>
          </a:p>
          <a:p>
            <a:pPr algn="ctr" lvl="0">
              <a:lnSpc>
                <a:spcPct val="132800"/>
              </a:lnSpc>
            </a:pP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클라이언트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 : F igma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0337800" y="7340600"/>
            <a:ext cx="1206500" cy="127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93200" y="3454400"/>
            <a:ext cx="3708400" cy="36068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9880600" y="5054600"/>
            <a:ext cx="21336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 spc="-100">
                <a:solidFill>
                  <a:srgbClr val="7E65F5"/>
                </a:solidFill>
                <a:ea typeface="S-Core Dream 7 ExtraBold"/>
              </a:rPr>
              <a:t>구현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537700" y="8572500"/>
            <a:ext cx="3111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딥러닝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모델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, DB, 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서버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, 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클라이언트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기초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작업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후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통합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 </a:t>
            </a:r>
          </a:p>
        </p:txBody>
      </p:sp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3957300" y="7340600"/>
            <a:ext cx="1206500" cy="1270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12700000" y="3454400"/>
            <a:ext cx="3708400" cy="3606800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13487400" y="5054600"/>
            <a:ext cx="21336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 spc="-100">
                <a:solidFill>
                  <a:srgbClr val="7E65F5"/>
                </a:solidFill>
                <a:ea typeface="S-Core Dream 7 ExtraBold"/>
              </a:rPr>
              <a:t>피드백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144500" y="8750300"/>
            <a:ext cx="3111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단위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테스트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및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기능</a:t>
            </a:r>
            <a:r>
              <a:rPr lang="en-US" sz="1600" b="false" i="false" u="none" strike="noStrike" spc="-100">
                <a:solidFill>
                  <a:srgbClr val="00000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1600" b="false" i="false" u="none" strike="noStrike" spc="-100">
                <a:solidFill>
                  <a:srgbClr val="000000">
                    <a:alpha val="80000"/>
                  </a:srgbClr>
                </a:solidFill>
                <a:ea typeface="S-Core Dream 3 Light"/>
              </a:rPr>
              <a:t>테스트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85900" y="6096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개요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6700" y="381000"/>
            <a:ext cx="101600" cy="10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457700" y="381000"/>
            <a:ext cx="101600" cy="10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0">
            <a:off x="9969500" y="3302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882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57700" y="1130300"/>
            <a:ext cx="9296400" cy="8864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05300" y="609600"/>
            <a:ext cx="2197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구성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역할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12000" y="609600"/>
            <a:ext cx="24003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절차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방법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18700" y="584200"/>
            <a:ext cx="1689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프로젝트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수행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경과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25400" y="6096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자체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평가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의견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4300" y="14732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 spc="-200">
                <a:solidFill>
                  <a:srgbClr val="393939"/>
                </a:solidFill>
                <a:latin typeface="SpoqaHanSans-Bold"/>
              </a:rPr>
              <a:t>DB </a:t>
            </a:r>
            <a:r>
              <a:rPr lang="ko-KR" sz="3000" b="false" i="false" u="none" strike="noStrike" spc="-200">
                <a:solidFill>
                  <a:srgbClr val="393939"/>
                </a:solidFill>
                <a:ea typeface="SpoqaHanSans-Bold"/>
              </a:rPr>
              <a:t>설계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57500" y="1485900"/>
            <a:ext cx="1028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 spc="-200">
                <a:solidFill>
                  <a:srgbClr val="393939"/>
                </a:solidFill>
                <a:latin typeface="SpoqaHanSans-Light"/>
              </a:rPr>
              <a:t>- ERD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85900" y="6096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개요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6700" y="381000"/>
            <a:ext cx="101600" cy="10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457700" y="381000"/>
            <a:ext cx="101600" cy="10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0">
            <a:off x="9969500" y="3302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882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19300" y="2463800"/>
            <a:ext cx="14566900" cy="7404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05300" y="609600"/>
            <a:ext cx="2197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구성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역할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12000" y="609600"/>
            <a:ext cx="24003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절차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방법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18700" y="584200"/>
            <a:ext cx="1689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프로젝트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수행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경과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25400" y="6096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자체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평가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의견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4300" y="14732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 spc="-200">
                <a:solidFill>
                  <a:srgbClr val="393939"/>
                </a:solidFill>
                <a:ea typeface="SpoqaHanSans-Bold"/>
              </a:rPr>
              <a:t>서버</a:t>
            </a:r>
            <a:r>
              <a:rPr lang="en-US" sz="3000" b="false" i="false" u="none" strike="noStrike" spc="-2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3000" b="false" i="false" u="none" strike="noStrike" spc="-200">
                <a:solidFill>
                  <a:srgbClr val="393939"/>
                </a:solidFill>
                <a:ea typeface="SpoqaHanSans-Bold"/>
              </a:rPr>
              <a:t>설계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08300" y="1485900"/>
            <a:ext cx="405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 spc="-200">
                <a:solidFill>
                  <a:srgbClr val="393939"/>
                </a:solidFill>
                <a:latin typeface="SpoqaHanSans-Light"/>
              </a:rPr>
              <a:t>- Software Architecture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85900" y="6096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개요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6700" y="381000"/>
            <a:ext cx="101600" cy="10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457700" y="381000"/>
            <a:ext cx="101600" cy="10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0">
            <a:off x="9969500" y="3302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882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438900" y="2832100"/>
            <a:ext cx="5384800" cy="3009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2832100"/>
            <a:ext cx="5384800" cy="3009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6515100"/>
            <a:ext cx="5384800" cy="3022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26200" y="6515100"/>
            <a:ext cx="5410200" cy="3022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065000" y="6515100"/>
            <a:ext cx="5397500" cy="3022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065000" y="2832100"/>
            <a:ext cx="5334000" cy="30099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05300" y="609600"/>
            <a:ext cx="2197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구성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역할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12000" y="609600"/>
            <a:ext cx="24003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절차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방법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18700" y="584200"/>
            <a:ext cx="1689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프로젝트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수행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경과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25400" y="6096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자체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평가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의견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7400" y="1473200"/>
            <a:ext cx="2755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 spc="-200">
                <a:solidFill>
                  <a:srgbClr val="393939"/>
                </a:solidFill>
                <a:ea typeface="SpoqaHanSans-Bold"/>
              </a:rPr>
              <a:t>클라이언트</a:t>
            </a:r>
            <a:r>
              <a:rPr lang="en-US" sz="3000" b="false" i="false" u="none" strike="noStrike" spc="-2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3000" b="false" i="false" u="none" strike="noStrike" spc="-200">
                <a:solidFill>
                  <a:srgbClr val="393939"/>
                </a:solidFill>
                <a:ea typeface="SpoqaHanSans-Bold"/>
              </a:rPr>
              <a:t>설계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543300" y="1473200"/>
            <a:ext cx="3365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 spc="-200">
                <a:solidFill>
                  <a:srgbClr val="393939"/>
                </a:solidFill>
                <a:latin typeface="SpoqaHanSans-Light"/>
              </a:rPr>
              <a:t>- </a:t>
            </a:r>
            <a:r>
              <a:rPr lang="ko-KR" sz="3000" b="false" i="false" u="none" strike="noStrike" spc="-200">
                <a:solidFill>
                  <a:srgbClr val="393939"/>
                </a:solidFill>
                <a:ea typeface="SpoqaHanSans-Light"/>
              </a:rPr>
              <a:t>스토리보드</a:t>
            </a:r>
            <a:r>
              <a:rPr lang="en-US" sz="3000" b="false" i="false" u="none" strike="noStrike" spc="-200">
                <a:solidFill>
                  <a:srgbClr val="393939"/>
                </a:solidFill>
                <a:latin typeface="SpoqaHanSans-Light"/>
              </a:rPr>
              <a:t> (Figma)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438900" y="2438400"/>
            <a:ext cx="265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93939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일간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차트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확인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 (</a:t>
            </a: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메인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01700" y="2438400"/>
            <a:ext cx="265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93939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회원가입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 / </a:t>
            </a: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로그인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화면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01700" y="6070600"/>
            <a:ext cx="534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93939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추천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플레이리스트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목록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489700" y="6070600"/>
            <a:ext cx="534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93939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마이페이지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115800" y="6070600"/>
            <a:ext cx="534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93939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구독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결제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/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해지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115800" y="2362200"/>
            <a:ext cx="534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93939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아티스트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/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앨범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/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곡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정보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제공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85900" y="6096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개요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6700" y="381000"/>
            <a:ext cx="101600" cy="10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457700" y="381000"/>
            <a:ext cx="101600" cy="10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33000" y="3937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88200" y="381000"/>
            <a:ext cx="101600" cy="1016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05300" y="609600"/>
            <a:ext cx="2197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구성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역할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12000" y="609600"/>
            <a:ext cx="24003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절차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방법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31400" y="5842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경과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0">
            <a:off x="12763500" y="330200"/>
            <a:ext cx="1905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14300" y="368300"/>
            <a:ext cx="101600" cy="101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2700000" y="584200"/>
            <a:ext cx="1689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자체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평가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의견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149600" y="2463800"/>
            <a:ext cx="14198600" cy="1270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81400" y="1803400"/>
            <a:ext cx="5105400" cy="1435100"/>
          </a:xfrm>
          <a:prstGeom prst="rect">
            <a:avLst/>
          </a:prstGeom>
          <a:effectLst>
            <a:outerShdw dir="2700000" dist="220190" blurRad="56102">
              <a:srgbClr val="3B4C82">
                <a:alpha val="23000"/>
              </a:srgbClr>
            </a:outerShdw>
          </a:effectLst>
        </p:spPr>
      </p:pic>
      <p:sp>
        <p:nvSpPr>
          <p:cNvPr name="TextBox 23" id="23"/>
          <p:cNvSpPr txBox="true"/>
          <p:nvPr/>
        </p:nvSpPr>
        <p:spPr>
          <a:xfrm rot="0">
            <a:off x="5067300" y="2006600"/>
            <a:ext cx="47879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6279"/>
              </a:lnSpc>
            </a:pPr>
            <a:r>
              <a:rPr lang="ko-KR" sz="3000" b="false" i="false" u="none" strike="noStrike" spc="-200">
                <a:solidFill>
                  <a:srgbClr val="161616"/>
                </a:solidFill>
                <a:ea typeface="Pretendard Bold"/>
              </a:rPr>
              <a:t>프로젝트</a:t>
            </a:r>
            <a:r>
              <a:rPr lang="en-US" sz="3000" b="false" i="false" u="none" strike="noStrike" spc="-2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3000" b="false" i="false" u="none" strike="noStrike" spc="-200">
                <a:solidFill>
                  <a:srgbClr val="161616"/>
                </a:solidFill>
                <a:ea typeface="Pretendard Bold"/>
              </a:rPr>
              <a:t>결과물의</a:t>
            </a:r>
          </a:p>
          <a:p>
            <a:pPr algn="l" lvl="0">
              <a:lnSpc>
                <a:spcPct val="96279"/>
              </a:lnSpc>
            </a:pPr>
            <a:r>
              <a:rPr lang="ko-KR" sz="3000" b="false" i="false" u="none" strike="noStrike" spc="-200">
                <a:solidFill>
                  <a:srgbClr val="161616"/>
                </a:solidFill>
                <a:ea typeface="Pretendard Bold"/>
              </a:rPr>
              <a:t>완성도</a:t>
            </a:r>
            <a:r>
              <a:rPr lang="en-US" sz="3000" b="false" i="false" u="none" strike="noStrike" spc="-2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3000" b="false" i="false" u="none" strike="noStrike" spc="-200">
                <a:solidFill>
                  <a:srgbClr val="161616"/>
                </a:solidFill>
                <a:ea typeface="Pretendard Bold"/>
              </a:rPr>
              <a:t>평가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860800" y="2070100"/>
            <a:ext cx="901700" cy="889000"/>
          </a:xfrm>
          <a:prstGeom prst="rect">
            <a:avLst/>
          </a:prstGeom>
          <a:effectLst>
            <a:outerShdw dir="2700000" dist="137746" blurRad="21956">
              <a:srgbClr val="3B4C82">
                <a:alpha val="23000"/>
              </a:srgbClr>
            </a:outerShdw>
          </a:effectLst>
        </p:spPr>
      </p:pic>
      <p:sp>
        <p:nvSpPr>
          <p:cNvPr name="TextBox 25" id="25"/>
          <p:cNvSpPr txBox="true"/>
          <p:nvPr/>
        </p:nvSpPr>
        <p:spPr>
          <a:xfrm rot="0">
            <a:off x="3822700" y="2311400"/>
            <a:ext cx="977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2100" b="false" i="false" u="none" strike="noStrike" spc="-100">
                <a:solidFill>
                  <a:srgbClr val="EAEAEA"/>
                </a:solidFill>
                <a:latin typeface="Montserrat Regular"/>
              </a:rPr>
              <a:t>01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79000" y="1841500"/>
            <a:ext cx="6642100" cy="1435100"/>
          </a:xfrm>
          <a:prstGeom prst="rect">
            <a:avLst/>
          </a:prstGeom>
          <a:effectLst>
            <a:outerShdw dir="2700000" dist="220190" blurRad="56102">
              <a:srgbClr val="3B4C82">
                <a:alpha val="23000"/>
              </a:srgbClr>
            </a:outerShdw>
          </a:effectLst>
        </p:spPr>
      </p:pic>
      <p:sp>
        <p:nvSpPr>
          <p:cNvPr name="TextBox 28" id="28"/>
          <p:cNvSpPr txBox="true"/>
          <p:nvPr/>
        </p:nvSpPr>
        <p:spPr>
          <a:xfrm rot="0">
            <a:off x="11264900" y="2273300"/>
            <a:ext cx="4927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6279"/>
              </a:lnSpc>
            </a:pPr>
            <a:r>
              <a:rPr lang="ko-KR" sz="3000" b="false" i="false" u="none" strike="noStrike" spc="-200">
                <a:solidFill>
                  <a:srgbClr val="FFFFFF"/>
                </a:solidFill>
                <a:ea typeface="Pretendard Bold"/>
              </a:rPr>
              <a:t>우리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Pretendard Bold"/>
              </a:rPr>
              <a:t>팀이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Pretendard Bold"/>
              </a:rPr>
              <a:t>잘한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Pretendard Bold"/>
              </a:rPr>
              <a:t>부분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Pretendard Bold"/>
              </a:rPr>
              <a:t> &amp;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Pretendard Bold"/>
              </a:rPr>
              <a:t>아쉬운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Pretendard Bold"/>
              </a:rPr>
              <a:t>점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58400" y="2108200"/>
            <a:ext cx="901700" cy="889000"/>
          </a:xfrm>
          <a:prstGeom prst="rect">
            <a:avLst/>
          </a:prstGeom>
          <a:effectLst>
            <a:outerShdw dir="2700000" dist="137746" blurRad="21956">
              <a:srgbClr val="3B4C82">
                <a:alpha val="23000"/>
              </a:srgbClr>
            </a:outerShdw>
          </a:effectLst>
        </p:spPr>
      </p:pic>
      <p:sp>
        <p:nvSpPr>
          <p:cNvPr name="TextBox 30" id="30"/>
          <p:cNvSpPr txBox="true"/>
          <p:nvPr/>
        </p:nvSpPr>
        <p:spPr>
          <a:xfrm rot="0">
            <a:off x="10020300" y="2362200"/>
            <a:ext cx="977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2100" b="false" i="false" u="none" strike="noStrike" spc="-100">
                <a:solidFill>
                  <a:srgbClr val="504EEE"/>
                </a:solidFill>
                <a:latin typeface="Montserrat Regular"/>
              </a:rPr>
              <a:t>02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38200" y="6769100"/>
            <a:ext cx="16611600" cy="1270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28700" y="6083300"/>
            <a:ext cx="5854700" cy="1435100"/>
          </a:xfrm>
          <a:prstGeom prst="rect">
            <a:avLst/>
          </a:prstGeom>
          <a:effectLst>
            <a:outerShdw dir="2700000" dist="220190" blurRad="56102">
              <a:srgbClr val="3B4C82">
                <a:alpha val="23000"/>
              </a:srgbClr>
            </a:outerShdw>
          </a:effectLst>
        </p:spPr>
      </p:pic>
      <p:sp>
        <p:nvSpPr>
          <p:cNvPr name="TextBox 34" id="34"/>
          <p:cNvSpPr txBox="true"/>
          <p:nvPr/>
        </p:nvSpPr>
        <p:spPr>
          <a:xfrm rot="0">
            <a:off x="2514600" y="6286500"/>
            <a:ext cx="41529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6279"/>
              </a:lnSpc>
            </a:pPr>
            <a:r>
              <a:rPr lang="ko-KR" sz="3000" b="false" i="false" u="none" strike="noStrike" spc="-20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Pretendard Bold"/>
              </a:rPr>
              <a:t>결과물의</a:t>
            </a:r>
          </a:p>
          <a:p>
            <a:pPr algn="l" lvl="0">
              <a:lnSpc>
                <a:spcPct val="96279"/>
              </a:lnSpc>
            </a:pPr>
            <a:r>
              <a:rPr lang="ko-KR" sz="3000" b="false" i="false" u="none" strike="noStrike" spc="-200">
                <a:solidFill>
                  <a:srgbClr val="FFFFFF"/>
                </a:solidFill>
                <a:ea typeface="Pretendard Bold"/>
              </a:rPr>
              <a:t>추후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Pretendard Bold"/>
              </a:rPr>
              <a:t>개선점이나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Pretendard Bold"/>
              </a:rPr>
              <a:t>보완할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Pretendard Bold"/>
              </a:rPr>
              <a:t>점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20800" y="6350000"/>
            <a:ext cx="901700" cy="889000"/>
          </a:xfrm>
          <a:prstGeom prst="rect">
            <a:avLst/>
          </a:prstGeom>
          <a:effectLst>
            <a:outerShdw dir="2700000" dist="137746" blurRad="21956">
              <a:srgbClr val="3B4C82">
                <a:alpha val="23000"/>
              </a:srgbClr>
            </a:outerShdw>
          </a:effectLst>
        </p:spPr>
      </p:pic>
      <p:sp>
        <p:nvSpPr>
          <p:cNvPr name="TextBox 36" id="36"/>
          <p:cNvSpPr txBox="true"/>
          <p:nvPr/>
        </p:nvSpPr>
        <p:spPr>
          <a:xfrm rot="0">
            <a:off x="1270000" y="6604000"/>
            <a:ext cx="977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2100" b="false" i="false" u="none" strike="noStrike" spc="-100">
                <a:solidFill>
                  <a:srgbClr val="504EEE"/>
                </a:solidFill>
                <a:latin typeface="Montserrat Regular"/>
              </a:rPr>
              <a:t>03</a:t>
            </a:r>
          </a:p>
        </p:txBody>
      </p: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521700" y="6045200"/>
            <a:ext cx="4102100" cy="1435100"/>
          </a:xfrm>
          <a:prstGeom prst="rect">
            <a:avLst/>
          </a:prstGeom>
          <a:effectLst>
            <a:outerShdw dir="2700000" dist="220190" blurRad="56102">
              <a:srgbClr val="3B4C82">
                <a:alpha val="23000"/>
              </a:srgbClr>
            </a:outerShdw>
          </a:effectLst>
        </p:spPr>
      </p:pic>
      <p:sp>
        <p:nvSpPr>
          <p:cNvPr name="TextBox 39" id="39"/>
          <p:cNvSpPr txBox="true"/>
          <p:nvPr/>
        </p:nvSpPr>
        <p:spPr>
          <a:xfrm rot="0">
            <a:off x="10007600" y="6464300"/>
            <a:ext cx="24384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6279"/>
              </a:lnSpc>
            </a:pPr>
            <a:r>
              <a:rPr lang="ko-KR" sz="3000" b="false" i="false" u="none" strike="noStrike" spc="-200">
                <a:solidFill>
                  <a:srgbClr val="161616"/>
                </a:solidFill>
                <a:ea typeface="Pretendard Bold"/>
              </a:rPr>
              <a:t>느낀</a:t>
            </a:r>
            <a:r>
              <a:rPr lang="en-US" sz="3000" b="false" i="false" u="none" strike="noStrike" spc="-2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3000" b="false" i="false" u="none" strike="noStrike" spc="-200">
                <a:solidFill>
                  <a:srgbClr val="161616"/>
                </a:solidFill>
                <a:ea typeface="Pretendard Bold"/>
              </a:rPr>
              <a:t>점</a:t>
            </a:r>
            <a:r>
              <a:rPr lang="en-US" sz="3000" b="false" i="false" u="none" strike="noStrike" spc="-2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3000" b="false" i="false" u="none" strike="noStrike" spc="-200">
                <a:solidFill>
                  <a:srgbClr val="161616"/>
                </a:solidFill>
                <a:ea typeface="Pretendard Bold"/>
              </a:rPr>
              <a:t>및</a:t>
            </a:r>
            <a:r>
              <a:rPr lang="en-US" sz="3000" b="false" i="false" u="none" strike="noStrike" spc="-2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3000" b="false" i="false" u="none" strike="noStrike" spc="-200">
                <a:solidFill>
                  <a:srgbClr val="161616"/>
                </a:solidFill>
                <a:ea typeface="Pretendard Bold"/>
              </a:rPr>
              <a:t>성과</a:t>
            </a:r>
          </a:p>
        </p:txBody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01100" y="6311900"/>
            <a:ext cx="901700" cy="889000"/>
          </a:xfrm>
          <a:prstGeom prst="rect">
            <a:avLst/>
          </a:prstGeom>
          <a:effectLst>
            <a:outerShdw dir="2700000" dist="137746" blurRad="21956">
              <a:srgbClr val="3B4C82">
                <a:alpha val="23000"/>
              </a:srgbClr>
            </a:outerShdw>
          </a:effectLst>
        </p:spPr>
      </p:pic>
      <p:sp>
        <p:nvSpPr>
          <p:cNvPr name="TextBox 41" id="41"/>
          <p:cNvSpPr txBox="true"/>
          <p:nvPr/>
        </p:nvSpPr>
        <p:spPr>
          <a:xfrm rot="0">
            <a:off x="8763000" y="6553200"/>
            <a:ext cx="977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2100" b="false" i="false" u="none" strike="noStrike" spc="-100">
                <a:solidFill>
                  <a:srgbClr val="EAEAEA"/>
                </a:solidFill>
                <a:latin typeface="Montserrat Regular"/>
              </a:rPr>
              <a:t>04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368800" y="3581400"/>
            <a:ext cx="5334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9400"/>
              </a:lnSpc>
              <a:buClr>
                <a:srgbClr val="393939"/>
              </a:buClr>
              <a:buFont typeface="Arial"/>
              <a:buChar char="●"/>
            </a:pPr>
            <a:r>
              <a:rPr lang="en-US" sz="2400" b="true" i="false" u="none" strike="noStrike" spc="-100">
                <a:solidFill>
                  <a:srgbClr val="393939"/>
                </a:solidFill>
                <a:latin typeface="SpoqaHanSans-Light"/>
              </a:rPr>
              <a:t>9 / 10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553700" y="3517900"/>
            <a:ext cx="7048500" cy="207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9400"/>
              </a:lnSpc>
              <a:buClr>
                <a:srgbClr val="393939"/>
              </a:buClr>
              <a:buFont typeface="Arial"/>
              <a:buChar char="●"/>
            </a:pP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실제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음원사이트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서비스와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같은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기능을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구현함</a:t>
            </a:r>
          </a:p>
          <a:p>
            <a:pPr algn="l" lvl="0" indent="-342900" marL="342900">
              <a:lnSpc>
                <a:spcPct val="149400"/>
              </a:lnSpc>
              <a:buClr>
                <a:srgbClr val="393939"/>
              </a:buClr>
              <a:buFont typeface="Arial"/>
              <a:buChar char="●"/>
            </a:pP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사용자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편의를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고려한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반응형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웹을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구현함</a:t>
            </a:r>
          </a:p>
          <a:p>
            <a:pPr algn="l" lvl="0" indent="-342900" marL="342900">
              <a:lnSpc>
                <a:spcPct val="149400"/>
              </a:lnSpc>
              <a:buClr>
                <a:srgbClr val="39393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393939"/>
                </a:solidFill>
                <a:ea typeface="SpoqaHanSans-Light"/>
              </a:rPr>
              <a:t>최신</a:t>
            </a:r>
            <a:r>
              <a:rPr lang="en-US" sz="24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Light"/>
              </a:rPr>
              <a:t>소프트웨어</a:t>
            </a:r>
            <a:r>
              <a:rPr lang="en-US" sz="24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Light"/>
              </a:rPr>
              <a:t>개발방법론을</a:t>
            </a:r>
            <a:r>
              <a:rPr lang="en-US" sz="24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Light"/>
              </a:rPr>
              <a:t>도입하지</a:t>
            </a:r>
            <a:r>
              <a:rPr lang="en-US" sz="24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Light"/>
              </a:rPr>
              <a:t>못한</a:t>
            </a:r>
            <a:r>
              <a:rPr lang="en-US" sz="24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Light"/>
              </a:rPr>
              <a:t>아쉬움</a:t>
            </a:r>
          </a:p>
          <a:p>
            <a:pPr algn="l" lvl="0" indent="-342900" marL="342900">
              <a:lnSpc>
                <a:spcPct val="149400"/>
              </a:lnSpc>
              <a:buClr>
                <a:srgbClr val="39393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393939"/>
                </a:solidFill>
                <a:ea typeface="SpoqaHanSans-Light"/>
              </a:rPr>
              <a:t>유용한</a:t>
            </a:r>
            <a:r>
              <a:rPr lang="en-US" sz="24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Light"/>
              </a:rPr>
              <a:t>데이터를</a:t>
            </a:r>
            <a:r>
              <a:rPr lang="en-US" sz="24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Light"/>
              </a:rPr>
              <a:t>수집하지</a:t>
            </a:r>
            <a:r>
              <a:rPr lang="en-US" sz="24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Light"/>
              </a:rPr>
              <a:t>못한</a:t>
            </a:r>
            <a:r>
              <a:rPr lang="en-US" sz="24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Light"/>
              </a:rPr>
              <a:t>아쉬움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87500" y="7912100"/>
            <a:ext cx="7048500" cy="152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9400"/>
              </a:lnSpc>
              <a:buClr>
                <a:srgbClr val="393939"/>
              </a:buClr>
              <a:buFont typeface="Arial"/>
              <a:buChar char="●"/>
            </a:pP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실제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음원사이트와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같은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음원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및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음악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정보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데이터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사용</a:t>
            </a:r>
          </a:p>
          <a:p>
            <a:pPr algn="l" lvl="0" indent="-342900" marL="342900">
              <a:lnSpc>
                <a:spcPct val="149400"/>
              </a:lnSpc>
              <a:buClr>
                <a:srgbClr val="393939"/>
              </a:buClr>
              <a:buFont typeface="Arial"/>
              <a:buChar char="●"/>
            </a:pP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사용자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간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소통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기능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(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댓글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등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)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도입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고려</a:t>
            </a:r>
          </a:p>
          <a:p>
            <a:pPr algn="l" lvl="0" indent="-342900" marL="342900">
              <a:lnSpc>
                <a:spcPct val="149400"/>
              </a:lnSpc>
              <a:buClr>
                <a:srgbClr val="393939"/>
              </a:buClr>
              <a:buFont typeface="Arial"/>
              <a:buChar char="●"/>
            </a:pP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음악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추천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시스템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및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기능별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안정성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고도화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474200" y="7912100"/>
            <a:ext cx="5842000" cy="152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9400"/>
              </a:lnSpc>
              <a:buClr>
                <a:srgbClr val="393939"/>
              </a:buClr>
              <a:buFont typeface="Arial"/>
              <a:buChar char="●"/>
            </a:pP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자바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스프링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리액트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등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지금까지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배운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내용을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활용하며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프레임워크에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대한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지식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및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능률을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높일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수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400" b="false" i="false" u="none" strike="noStrike" spc="-100">
                <a:solidFill>
                  <a:srgbClr val="393939"/>
                </a:solidFill>
                <a:ea typeface="SpoqaHanSans-Light"/>
              </a:rPr>
              <a:t>있었다</a:t>
            </a:r>
            <a:r>
              <a:rPr lang="en-US" sz="2400" b="false" i="false" u="none" strike="noStrike" spc="-100">
                <a:solidFill>
                  <a:srgbClr val="393939"/>
                </a:solidFill>
                <a:latin typeface="SpoqaHanSans-Light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46600" y="8026400"/>
            <a:ext cx="9194800" cy="99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420100" y="7048500"/>
            <a:ext cx="1460500" cy="63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8160000">
            <a:off x="9880600" y="6959600"/>
            <a:ext cx="2311400" cy="63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8160000">
            <a:off x="6096000" y="6959600"/>
            <a:ext cx="2311400" cy="6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7099300" y="2184400"/>
            <a:ext cx="3962400" cy="396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4546600" y="2438400"/>
            <a:ext cx="3454400" cy="3454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10287000" y="2438400"/>
            <a:ext cx="3454400" cy="3454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543800" y="3937000"/>
            <a:ext cx="3251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SpoqaHanSans-Bold"/>
              </a:rPr>
              <a:t>BERRECOMMEND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43600" y="8331200"/>
            <a:ext cx="6350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인공지능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기반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플레이리스트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추천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및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음원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스트리밍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웹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플랫폼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305300" y="6096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구성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역할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188200" y="355600"/>
            <a:ext cx="139700" cy="139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112000" y="609600"/>
            <a:ext cx="2070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절차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방법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994900" y="355600"/>
            <a:ext cx="139700" cy="139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918700" y="609600"/>
            <a:ext cx="1485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결과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801600" y="355600"/>
            <a:ext cx="139700" cy="139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2725400" y="6096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자체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평가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의견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18000" y="355600"/>
            <a:ext cx="139700" cy="139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485900" y="6096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개요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36700" y="381000"/>
            <a:ext cx="101600" cy="101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85900" y="355600"/>
            <a:ext cx="139700" cy="1397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 rot="0">
            <a:off x="15557500" y="330200"/>
            <a:ext cx="190500" cy="190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595600" y="381000"/>
            <a:ext cx="101600" cy="1016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5532100" y="584200"/>
            <a:ext cx="762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시연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62800" y="0"/>
            <a:ext cx="111252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0">
            <a:off x="3733800" y="6858000"/>
            <a:ext cx="3429000" cy="3429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304800" y="6858000"/>
            <a:ext cx="3429000" cy="342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304800" y="3429000"/>
            <a:ext cx="3429000" cy="3429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3733800" y="3429000"/>
            <a:ext cx="3429000" cy="3429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3733800" y="0"/>
            <a:ext cx="3429000" cy="3429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16200000">
            <a:off x="304800" y="0"/>
            <a:ext cx="3429000" cy="3429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0">
            <a:off x="7162800" y="7721600"/>
            <a:ext cx="11125200" cy="12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5880100"/>
            <a:ext cx="4914900" cy="571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394200" y="5880100"/>
            <a:ext cx="5003800" cy="571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8420100" y="2209800"/>
            <a:ext cx="83566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0000" b="false" i="false" u="none" strike="noStrike" spc="-800">
                <a:solidFill>
                  <a:srgbClr val="393939"/>
                </a:solidFill>
                <a:ea typeface="SpoqaHanSans-Bold"/>
              </a:rPr>
              <a:t>감사합니다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23300" y="8521700"/>
            <a:ext cx="8153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93939"/>
                </a:solidFill>
                <a:latin typeface="SpoqaHanSans-Light"/>
              </a:rPr>
              <a:t>TEAM | </a:t>
            </a:r>
            <a:r>
              <a:rPr lang="ko-KR" sz="2200" b="false" i="false" u="none" strike="noStrike" spc="-100">
                <a:solidFill>
                  <a:srgbClr val="393939"/>
                </a:solidFill>
                <a:ea typeface="SpoqaHanSans-Light"/>
              </a:rPr>
              <a:t>베리코멘드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63000" y="9017000"/>
            <a:ext cx="81153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9400"/>
              </a:lnSpc>
            </a:pPr>
            <a:r>
              <a:rPr lang="ko-KR" sz="1600" b="false" i="false" u="none" strike="noStrike">
                <a:solidFill>
                  <a:srgbClr val="393939">
                    <a:alpha val="60000"/>
                  </a:srgbClr>
                </a:solidFill>
                <a:ea typeface="SpoqaHanSans-Light"/>
              </a:rPr>
              <a:t>이은비</a:t>
            </a:r>
            <a:r>
              <a:rPr lang="en-US" sz="1600" b="false" i="false" u="none" strike="noStrike">
                <a:solidFill>
                  <a:srgbClr val="393939">
                    <a:alpha val="60000"/>
                  </a:srgbClr>
                </a:solidFill>
                <a:latin typeface="SpoqaHanSans-Light"/>
              </a:rPr>
              <a:t>, </a:t>
            </a:r>
            <a:r>
              <a:rPr lang="ko-KR" sz="1600" b="false" i="false" u="none" strike="noStrike">
                <a:solidFill>
                  <a:srgbClr val="393939">
                    <a:alpha val="60000"/>
                  </a:srgbClr>
                </a:solidFill>
                <a:ea typeface="SpoqaHanSans-Light"/>
              </a:rPr>
              <a:t>박세희</a:t>
            </a:r>
            <a:r>
              <a:rPr lang="en-US" sz="1600" b="false" i="false" u="none" strike="noStrike">
                <a:solidFill>
                  <a:srgbClr val="393939">
                    <a:alpha val="60000"/>
                  </a:srgbClr>
                </a:solidFill>
                <a:latin typeface="SpoqaHanSans-Light"/>
              </a:rPr>
              <a:t>, </a:t>
            </a:r>
            <a:r>
              <a:rPr lang="ko-KR" sz="1600" b="false" i="false" u="none" strike="noStrike">
                <a:solidFill>
                  <a:srgbClr val="393939">
                    <a:alpha val="60000"/>
                  </a:srgbClr>
                </a:solidFill>
                <a:ea typeface="SpoqaHanSans-Light"/>
              </a:rPr>
              <a:t>양재현</a:t>
            </a:r>
            <a:r>
              <a:rPr lang="en-US" sz="1600" b="false" i="false" u="none" strike="noStrike">
                <a:solidFill>
                  <a:srgbClr val="393939">
                    <a:alpha val="60000"/>
                  </a:srgbClr>
                </a:solidFill>
                <a:latin typeface="SpoqaHanSans-Light"/>
              </a:rPr>
              <a:t>, </a:t>
            </a:r>
            <a:r>
              <a:rPr lang="ko-KR" sz="1600" b="false" i="false" u="none" strike="noStrike">
                <a:solidFill>
                  <a:srgbClr val="393939">
                    <a:alpha val="60000"/>
                  </a:srgbClr>
                </a:solidFill>
                <a:ea typeface="SpoqaHanSans-Light"/>
              </a:rPr>
              <a:t>정동주</a:t>
            </a:r>
            <a:r>
              <a:rPr lang="en-US" sz="1600" b="false" i="false" u="none" strike="noStrike">
                <a:solidFill>
                  <a:srgbClr val="393939">
                    <a:alpha val="60000"/>
                  </a:srgbClr>
                </a:solidFill>
                <a:latin typeface="SpoqaHanSans-Light"/>
              </a:rPr>
              <a:t>, </a:t>
            </a:r>
            <a:r>
              <a:rPr lang="ko-KR" sz="1600" b="false" i="false" u="none" strike="noStrike">
                <a:solidFill>
                  <a:srgbClr val="393939">
                    <a:alpha val="60000"/>
                  </a:srgbClr>
                </a:solidFill>
                <a:ea typeface="SpoqaHanSans-Light"/>
              </a:rPr>
              <a:t>정한솔</a:t>
            </a:r>
          </a:p>
          <a:p>
            <a:pPr algn="r" lvl="0">
              <a:lnSpc>
                <a:spcPct val="149400"/>
              </a:lnSpc>
            </a:pPr>
            <a:r>
              <a:rPr lang="en-US" sz="1600" b="false" i="false" u="none" strike="noStrike">
                <a:solidFill>
                  <a:srgbClr val="393939">
                    <a:alpha val="60000"/>
                  </a:srgbClr>
                </a:solidFill>
                <a:latin typeface="SpoqaHanSans-Light"/>
              </a:rPr>
              <a:t>[</a:t>
            </a:r>
            <a:r>
              <a:rPr lang="ko-KR" sz="1600" b="false" i="false" u="none" strike="noStrike">
                <a:solidFill>
                  <a:srgbClr val="393939">
                    <a:alpha val="60000"/>
                  </a:srgbClr>
                </a:solidFill>
                <a:ea typeface="SpoqaHanSans-Light"/>
              </a:rPr>
              <a:t>멘토</a:t>
            </a:r>
            <a:r>
              <a:rPr lang="en-US" sz="1600" b="false" i="false" u="none" strike="noStrike">
                <a:solidFill>
                  <a:srgbClr val="393939">
                    <a:alpha val="60000"/>
                  </a:srgbClr>
                </a:solidFill>
                <a:latin typeface="SpoqaHanSans-Light"/>
              </a:rPr>
              <a:t>] </a:t>
            </a:r>
            <a:r>
              <a:rPr lang="ko-KR" sz="1600" b="false" i="false" u="none" strike="noStrike">
                <a:solidFill>
                  <a:srgbClr val="393939">
                    <a:alpha val="60000"/>
                  </a:srgbClr>
                </a:solidFill>
                <a:ea typeface="SpoqaHanSans-Light"/>
              </a:rPr>
              <a:t>김경훈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304800" y="4902200"/>
            <a:ext cx="17983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304800" y="7416800"/>
            <a:ext cx="179832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98600" y="1562100"/>
            <a:ext cx="63373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 spc="-400">
                <a:solidFill>
                  <a:srgbClr val="393939"/>
                </a:solidFill>
                <a:ea typeface="SpoqaHanSans-Bold"/>
              </a:rPr>
              <a:t>목차</a:t>
            </a:r>
            <a:r>
              <a:rPr lang="en-US" sz="5000" b="false" i="false" u="none" strike="noStrike" spc="-4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false" i="false" u="none" strike="noStrike" spc="-400">
                <a:solidFill>
                  <a:srgbClr val="393939"/>
                </a:solidFill>
                <a:ea typeface="SpoqaHanSans-Bold"/>
              </a:rPr>
              <a:t>페이지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8600" y="2400300"/>
            <a:ext cx="63373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000" b="false" i="false" u="none" strike="noStrike" spc="-300">
                <a:solidFill>
                  <a:srgbClr val="393939"/>
                </a:solidFill>
                <a:latin typeface="SpoqaHanSans-Light"/>
              </a:rPr>
              <a:t>INDEX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8600" y="1181100"/>
            <a:ext cx="6261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3</a:t>
            </a: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차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프로젝트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발표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2273300" y="47752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36800" y="4851400"/>
            <a:ext cx="152400" cy="152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273300" y="5207000"/>
            <a:ext cx="3175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6D6FFF"/>
                </a:solidFill>
                <a:latin typeface="SpoqaHanSans-Regular"/>
              </a:rPr>
              <a:t>01. </a:t>
            </a:r>
            <a:r>
              <a:rPr lang="ko-KR" sz="2500" b="false" i="false" u="none" strike="noStrike" spc="-100">
                <a:solidFill>
                  <a:srgbClr val="6D6FFF"/>
                </a:solidFill>
                <a:ea typeface="SpoqaHanSans-Regular"/>
              </a:rPr>
              <a:t>프로젝트</a:t>
            </a:r>
            <a:r>
              <a:rPr lang="en-US" sz="25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2500" b="false" i="false" u="none" strike="noStrike" spc="-100">
                <a:solidFill>
                  <a:srgbClr val="6D6FFF"/>
                </a:solidFill>
                <a:ea typeface="SpoqaHanSans-Regular"/>
              </a:rPr>
              <a:t>개요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2273300" y="7302500"/>
            <a:ext cx="292100" cy="292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36800" y="7366000"/>
            <a:ext cx="152400" cy="152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273300" y="7734300"/>
            <a:ext cx="3175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6D6FFF"/>
                </a:solidFill>
                <a:latin typeface="SpoqaHanSans-Regular"/>
              </a:rPr>
              <a:t>04. </a:t>
            </a:r>
            <a:r>
              <a:rPr lang="ko-KR" sz="2500" b="false" i="false" u="none" strike="noStrike" spc="-100">
                <a:solidFill>
                  <a:srgbClr val="6D6FFF"/>
                </a:solidFill>
                <a:ea typeface="SpoqaHanSans-Regular"/>
              </a:rPr>
              <a:t>프로젝트</a:t>
            </a:r>
            <a:r>
              <a:rPr lang="en-US" sz="25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2500" b="false" i="false" u="none" strike="noStrike" spc="-100">
                <a:solidFill>
                  <a:srgbClr val="6D6FFF"/>
                </a:solidFill>
                <a:ea typeface="SpoqaHanSans-Regular"/>
              </a:rPr>
              <a:t>수행</a:t>
            </a:r>
            <a:r>
              <a:rPr lang="en-US" sz="25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2500" b="false" i="false" u="none" strike="noStrike" spc="-100">
                <a:solidFill>
                  <a:srgbClr val="6D6FFF"/>
                </a:solidFill>
                <a:ea typeface="SpoqaHanSans-Regular"/>
              </a:rPr>
              <a:t>경과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7594600" y="47752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58100" y="4851400"/>
            <a:ext cx="152400" cy="152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7594600" y="5207000"/>
            <a:ext cx="3721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6D6FFF"/>
                </a:solidFill>
                <a:latin typeface="SpoqaHanSans-Regular"/>
              </a:rPr>
              <a:t>02. </a:t>
            </a:r>
            <a:r>
              <a:rPr lang="ko-KR" sz="2500" b="false" i="false" u="none" strike="noStrike" spc="-100">
                <a:solidFill>
                  <a:srgbClr val="6D6FFF"/>
                </a:solidFill>
                <a:ea typeface="SpoqaHanSans-Regular"/>
              </a:rPr>
              <a:t>프로젝트</a:t>
            </a:r>
            <a:r>
              <a:rPr lang="en-US" sz="25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2500" b="false" i="false" u="none" strike="noStrike" spc="-100">
                <a:solidFill>
                  <a:srgbClr val="6D6FFF"/>
                </a:solidFill>
                <a:ea typeface="SpoqaHanSans-Regular"/>
              </a:rPr>
              <a:t>팀</a:t>
            </a:r>
            <a:r>
              <a:rPr lang="en-US" sz="25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2500" b="false" i="false" u="none" strike="noStrike" spc="-100">
                <a:solidFill>
                  <a:srgbClr val="6D6FFF"/>
                </a:solidFill>
                <a:ea typeface="SpoqaHanSans-Regular"/>
              </a:rPr>
              <a:t>구성</a:t>
            </a:r>
            <a:r>
              <a:rPr lang="en-US" sz="25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2500" b="false" i="false" u="none" strike="noStrike" spc="-100">
                <a:solidFill>
                  <a:srgbClr val="6D6FFF"/>
                </a:solidFill>
                <a:ea typeface="SpoqaHanSans-Regular"/>
              </a:rPr>
              <a:t>및</a:t>
            </a:r>
            <a:r>
              <a:rPr lang="en-US" sz="25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2500" b="false" i="false" u="none" strike="noStrike" spc="-100">
                <a:solidFill>
                  <a:srgbClr val="6D6FFF"/>
                </a:solidFill>
                <a:ea typeface="SpoqaHanSans-Regular"/>
              </a:rPr>
              <a:t>역할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7594600" y="73025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58100" y="7366000"/>
            <a:ext cx="152400" cy="152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594600" y="7734300"/>
            <a:ext cx="3175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6D6FFF"/>
                </a:solidFill>
                <a:latin typeface="SpoqaHanSans-Regular"/>
              </a:rPr>
              <a:t>05. </a:t>
            </a:r>
            <a:r>
              <a:rPr lang="ko-KR" sz="2500" b="false" i="false" u="none" strike="noStrike" spc="-100">
                <a:solidFill>
                  <a:srgbClr val="6D6FFF"/>
                </a:solidFill>
                <a:ea typeface="SpoqaHanSans-Regular"/>
              </a:rPr>
              <a:t>자체</a:t>
            </a:r>
            <a:r>
              <a:rPr lang="en-US" sz="25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2500" b="false" i="false" u="none" strike="noStrike" spc="-100">
                <a:solidFill>
                  <a:srgbClr val="6D6FFF"/>
                </a:solidFill>
                <a:ea typeface="SpoqaHanSans-Regular"/>
              </a:rPr>
              <a:t>평가</a:t>
            </a:r>
            <a:r>
              <a:rPr lang="en-US" sz="25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2500" b="false" i="false" u="none" strike="noStrike" spc="-100">
                <a:solidFill>
                  <a:srgbClr val="6D6FFF"/>
                </a:solidFill>
                <a:ea typeface="SpoqaHanSans-Regular"/>
              </a:rPr>
              <a:t>의견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13233400" y="4775200"/>
            <a:ext cx="292100" cy="29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96900" y="4851400"/>
            <a:ext cx="152400" cy="1524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3233400" y="5207000"/>
            <a:ext cx="4330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6D6FFF"/>
                </a:solidFill>
                <a:latin typeface="SpoqaHanSans-Regular"/>
              </a:rPr>
              <a:t>03. </a:t>
            </a:r>
            <a:r>
              <a:rPr lang="ko-KR" sz="2500" b="false" i="false" u="none" strike="noStrike" spc="-100">
                <a:solidFill>
                  <a:srgbClr val="6D6FFF"/>
                </a:solidFill>
                <a:ea typeface="SpoqaHanSans-Regular"/>
              </a:rPr>
              <a:t>프로젝트</a:t>
            </a:r>
            <a:r>
              <a:rPr lang="en-US" sz="25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2500" b="false" i="false" u="none" strike="noStrike" spc="-100">
                <a:solidFill>
                  <a:srgbClr val="6D6FFF"/>
                </a:solidFill>
                <a:ea typeface="SpoqaHanSans-Regular"/>
              </a:rPr>
              <a:t>수행</a:t>
            </a:r>
            <a:r>
              <a:rPr lang="en-US" sz="25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2500" b="false" i="false" u="none" strike="noStrike" spc="-100">
                <a:solidFill>
                  <a:srgbClr val="6D6FFF"/>
                </a:solidFill>
                <a:ea typeface="SpoqaHanSans-Regular"/>
              </a:rPr>
              <a:t>절차</a:t>
            </a:r>
            <a:r>
              <a:rPr lang="en-US" sz="25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2500" b="false" i="false" u="none" strike="noStrike" spc="-100">
                <a:solidFill>
                  <a:srgbClr val="6D6FFF"/>
                </a:solidFill>
                <a:ea typeface="SpoqaHanSans-Regular"/>
              </a:rPr>
              <a:t>및</a:t>
            </a:r>
            <a:r>
              <a:rPr lang="en-US" sz="25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2500" b="false" i="false" u="none" strike="noStrike" spc="-100">
                <a:solidFill>
                  <a:srgbClr val="6D6FFF"/>
                </a:solidFill>
                <a:ea typeface="SpoqaHanSans-Regular"/>
              </a:rPr>
              <a:t>방법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13233400" y="7302500"/>
            <a:ext cx="292100" cy="292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96900" y="7366000"/>
            <a:ext cx="152400" cy="1524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3233400" y="7734300"/>
            <a:ext cx="3175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6D6FFF"/>
                </a:solidFill>
                <a:latin typeface="SpoqaHanSans-Regular"/>
              </a:rPr>
              <a:t>06. </a:t>
            </a:r>
            <a:r>
              <a:rPr lang="ko-KR" sz="2500" b="false" i="false" u="none" strike="noStrike" spc="-100">
                <a:solidFill>
                  <a:srgbClr val="6D6FFF"/>
                </a:solidFill>
                <a:ea typeface="SpoqaHanSans-Regular"/>
              </a:rPr>
              <a:t>시연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85900" y="584200"/>
            <a:ext cx="1473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프로젝트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개요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305300" y="6096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구성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역할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88200" y="355600"/>
            <a:ext cx="139700" cy="139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112000" y="609600"/>
            <a:ext cx="2070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절차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방법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94900" y="355600"/>
            <a:ext cx="139700" cy="139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918700" y="609600"/>
            <a:ext cx="1485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경과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01600" y="355600"/>
            <a:ext cx="139700" cy="139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725400" y="6096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자체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평가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의견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08300" y="355600"/>
            <a:ext cx="139700" cy="139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7800" y="2425700"/>
            <a:ext cx="9588500" cy="181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100" b="false" i="false" u="none" strike="noStrike" spc="-300">
                <a:solidFill>
                  <a:srgbClr val="393939"/>
                </a:solidFill>
                <a:ea typeface="SpoqaHanSans-Bold"/>
              </a:rPr>
              <a:t>주제</a:t>
            </a:r>
            <a:r>
              <a:rPr lang="en-US" sz="5100" b="false" i="false" u="none" strike="noStrike" spc="-3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100" b="false" i="false" u="none" strike="noStrike" spc="-300">
                <a:solidFill>
                  <a:srgbClr val="393939"/>
                </a:solidFill>
                <a:ea typeface="SpoqaHanSans-Bold"/>
              </a:rPr>
              <a:t>선정</a:t>
            </a:r>
            <a:r>
              <a:rPr lang="en-US" sz="5100" b="false" i="false" u="none" strike="noStrike" spc="-3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100" b="false" i="false" u="none" strike="noStrike" spc="-300">
                <a:solidFill>
                  <a:srgbClr val="393939"/>
                </a:solidFill>
                <a:ea typeface="SpoqaHanSans-Bold"/>
              </a:rPr>
              <a:t>배경</a:t>
            </a:r>
            <a:r>
              <a:rPr lang="en-US" sz="5100" b="false" i="false" u="none" strike="noStrike" spc="-300">
                <a:solidFill>
                  <a:srgbClr val="393939"/>
                </a:solidFill>
                <a:latin typeface="SpoqaHanSans-Bold"/>
              </a:rPr>
              <a:t> </a:t>
            </a:r>
            <a:r>
              <a:rPr lang="ko-KR" sz="5100" b="false" i="false" u="none" strike="noStrike" spc="-300">
                <a:solidFill>
                  <a:srgbClr val="393939"/>
                </a:solidFill>
                <a:ea typeface="SpoqaHanSans-Bold"/>
              </a:rPr>
              <a:t>및</a:t>
            </a:r>
            <a:r>
              <a:rPr lang="en-US" sz="5100" b="false" i="false" u="none" strike="noStrike" spc="-300">
                <a:solidFill>
                  <a:srgbClr val="393939"/>
                </a:solidFill>
                <a:latin typeface="SpoqaHanSans-Bold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5100" b="false" i="false" u="none" strike="noStrike" spc="-300">
                <a:solidFill>
                  <a:srgbClr val="393939"/>
                </a:solidFill>
                <a:ea typeface="SpoqaHanSans-Bold"/>
              </a:rPr>
              <a:t>기획</a:t>
            </a:r>
            <a:r>
              <a:rPr lang="en-US" sz="5100" b="false" i="false" u="none" strike="noStrike" spc="-3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100" b="false" i="false" u="none" strike="noStrike" spc="-300">
                <a:solidFill>
                  <a:srgbClr val="393939"/>
                </a:solidFill>
                <a:ea typeface="SpoqaHanSans-Bold"/>
              </a:rPr>
              <a:t>의도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5900" y="6007100"/>
            <a:ext cx="48260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700" b="false" i="false" u="none" strike="noStrike" spc="-200">
                <a:solidFill>
                  <a:srgbClr val="393939"/>
                </a:solidFill>
                <a:latin typeface="SpoqaHanSans-Light"/>
              </a:rPr>
              <a:t>" </a:t>
            </a:r>
            <a:r>
              <a:rPr lang="ko-KR" sz="3700" b="false" i="false" u="none" strike="noStrike" spc="-200">
                <a:solidFill>
                  <a:srgbClr val="393939"/>
                </a:solidFill>
                <a:ea typeface="SpoqaHanSans-Light"/>
              </a:rPr>
              <a:t>지속적인</a:t>
            </a:r>
            <a:r>
              <a:rPr lang="en-US" sz="3700" b="false" i="false" u="none" strike="noStrike" spc="-2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3700" b="false" i="false" u="none" strike="noStrike" spc="-200">
                <a:solidFill>
                  <a:srgbClr val="393939"/>
                </a:solidFill>
                <a:ea typeface="SpoqaHanSans-Light"/>
              </a:rPr>
              <a:t>음원</a:t>
            </a:r>
            <a:r>
              <a:rPr lang="en-US" sz="3700" b="false" i="false" u="none" strike="noStrike" spc="-2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3700" b="false" i="false" u="none" strike="noStrike" spc="-200">
                <a:solidFill>
                  <a:srgbClr val="393939"/>
                </a:solidFill>
                <a:ea typeface="SpoqaHanSans-Light"/>
              </a:rPr>
              <a:t>스트리밍</a:t>
            </a:r>
            <a:r>
              <a:rPr lang="en-US" sz="3700" b="false" i="false" u="none" strike="noStrike" spc="-200">
                <a:solidFill>
                  <a:srgbClr val="393939"/>
                </a:solidFill>
                <a:latin typeface="SpoqaHanSans-Light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3700" b="false" i="false" u="none" strike="noStrike" spc="-200">
                <a:solidFill>
                  <a:srgbClr val="393939"/>
                </a:solidFill>
                <a:latin typeface="SpoqaHanSans-Light"/>
              </a:rPr>
              <a:t>   </a:t>
            </a:r>
            <a:r>
              <a:rPr lang="ko-KR" sz="3700" b="false" i="false" u="none" strike="noStrike" spc="-200">
                <a:solidFill>
                  <a:srgbClr val="393939"/>
                </a:solidFill>
                <a:ea typeface="SpoqaHanSans-Light"/>
              </a:rPr>
              <a:t>플랫폼의</a:t>
            </a:r>
            <a:r>
              <a:rPr lang="en-US" sz="3700" b="false" i="false" u="none" strike="noStrike" spc="-2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3700" b="false" i="false" u="none" strike="noStrike" spc="-200">
                <a:solidFill>
                  <a:srgbClr val="393939"/>
                </a:solidFill>
                <a:ea typeface="SpoqaHanSans-Light"/>
              </a:rPr>
              <a:t>수요</a:t>
            </a:r>
            <a:r>
              <a:rPr lang="en-US" sz="3700" b="false" i="false" u="none" strike="noStrike" spc="-200">
                <a:solidFill>
                  <a:srgbClr val="393939"/>
                </a:solidFill>
                <a:latin typeface="SpoqaHanSans-Light"/>
              </a:rPr>
              <a:t> </a:t>
            </a:r>
            <a:r>
              <a:rPr lang="ko-KR" sz="3700" b="false" i="false" u="none" strike="noStrike" spc="-200">
                <a:solidFill>
                  <a:srgbClr val="393939"/>
                </a:solidFill>
                <a:ea typeface="SpoqaHanSans-Light"/>
              </a:rPr>
              <a:t>증가</a:t>
            </a:r>
            <a:r>
              <a:rPr lang="en-US" sz="3700" b="false" i="false" u="none" strike="noStrike" spc="-200">
                <a:solidFill>
                  <a:srgbClr val="393939"/>
                </a:solidFill>
                <a:latin typeface="SpoqaHanSans-Light"/>
              </a:rPr>
              <a:t> "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85900" y="7772400"/>
            <a:ext cx="52959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|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사용자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경험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(UX)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에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대해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고민해볼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수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있는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기회</a:t>
            </a:r>
          </a:p>
          <a:p>
            <a:pPr algn="l" lvl="0">
              <a:lnSpc>
                <a:spcPct val="149400"/>
              </a:lnSpc>
            </a:pP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|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플레이리스트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관리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추천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시스템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구독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결제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서비스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등의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기능을</a:t>
            </a:r>
          </a:p>
          <a:p>
            <a:pPr algn="l" lvl="0">
              <a:lnSpc>
                <a:spcPct val="149400"/>
              </a:lnSpc>
            </a:pP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 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구현하며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많은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사람들이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이용하는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플랫폼의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로직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처리와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설계의</a:t>
            </a:r>
          </a:p>
          <a:p>
            <a:pPr algn="l" lvl="0">
              <a:lnSpc>
                <a:spcPct val="149400"/>
              </a:lnSpc>
            </a:pP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 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전반적인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흐름을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익히고자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함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0">
            <a:off x="1447800" y="330200"/>
            <a:ext cx="190500" cy="190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98600" y="368300"/>
            <a:ext cx="1016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18000" y="355600"/>
            <a:ext cx="139700" cy="139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0">
            <a:off x="9474200" y="4991100"/>
            <a:ext cx="1028700" cy="42799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8636000" y="3759200"/>
            <a:ext cx="28321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500" b="false" i="false" u="none" strike="noStrike">
                <a:solidFill>
                  <a:srgbClr val="393939"/>
                </a:solidFill>
                <a:latin typeface="SpoqaHanSans-Bold"/>
              </a:rPr>
              <a:t>63.2%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36000" y="3556000"/>
            <a:ext cx="2730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700" b="false" i="false" u="none" strike="noStrike" spc="-100">
                <a:solidFill>
                  <a:srgbClr val="C2C2C2"/>
                </a:solidFill>
                <a:latin typeface="SpoqaHanSans-Regular"/>
              </a:rPr>
              <a:t>2021</a:t>
            </a:r>
            <a:r>
              <a:rPr lang="ko-KR" sz="1700" b="false" i="false" u="none" strike="noStrike" spc="-100">
                <a:solidFill>
                  <a:srgbClr val="C2C2C2"/>
                </a:solidFill>
                <a:ea typeface="SpoqaHanSans-Regular"/>
              </a:rPr>
              <a:t>년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 rot="0">
            <a:off x="12268200" y="4737100"/>
            <a:ext cx="1028700" cy="45212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1379200" y="3556000"/>
            <a:ext cx="28321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500" b="false" i="false" u="none" strike="noStrike">
                <a:solidFill>
                  <a:srgbClr val="393939"/>
                </a:solidFill>
                <a:latin typeface="SpoqaHanSans-Bold"/>
              </a:rPr>
              <a:t>67.0%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30000" y="3225800"/>
            <a:ext cx="2730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700" b="false" i="false" u="none" strike="noStrike" spc="-100">
                <a:solidFill>
                  <a:srgbClr val="C2C2C2"/>
                </a:solidFill>
                <a:latin typeface="SpoqaHanSans-Regular"/>
              </a:rPr>
              <a:t>2022</a:t>
            </a:r>
            <a:r>
              <a:rPr lang="ko-KR" sz="1700" b="false" i="false" u="none" strike="noStrike" spc="-100">
                <a:solidFill>
                  <a:srgbClr val="C2C2C2"/>
                </a:solidFill>
                <a:ea typeface="SpoqaHanSans-Regular"/>
              </a:rPr>
              <a:t>년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 rot="0">
            <a:off x="15049500" y="4394200"/>
            <a:ext cx="1028700" cy="4876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600000">
            <a:off x="13284200" y="4546600"/>
            <a:ext cx="1765300" cy="50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480000">
            <a:off x="10502900" y="4864100"/>
            <a:ext cx="1752600" cy="50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3">
            <a:alphaModFix amt="30000"/>
          </a:blip>
          <a:stretch>
            <a:fillRect/>
          </a:stretch>
        </p:blipFill>
        <p:spPr>
          <a:xfrm rot="0">
            <a:off x="1485900" y="5905500"/>
            <a:ext cx="48895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3">
            <a:alphaModFix amt="30000"/>
          </a:blip>
          <a:stretch>
            <a:fillRect/>
          </a:stretch>
        </p:blipFill>
        <p:spPr>
          <a:xfrm rot="0">
            <a:off x="1473200" y="7505700"/>
            <a:ext cx="4889500" cy="254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4135100" y="3225800"/>
            <a:ext cx="28321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500" b="false" i="false" u="none" strike="noStrike">
                <a:solidFill>
                  <a:srgbClr val="393939"/>
                </a:solidFill>
                <a:latin typeface="SpoqaHanSans-Bold"/>
              </a:rPr>
              <a:t>69.0%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185900" y="2946400"/>
            <a:ext cx="2730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700" b="false" i="false" u="none" strike="noStrike" spc="-100">
                <a:solidFill>
                  <a:srgbClr val="C2C2C2"/>
                </a:solidFill>
                <a:latin typeface="SpoqaHanSans-Regular"/>
              </a:rPr>
              <a:t>2023</a:t>
            </a:r>
            <a:r>
              <a:rPr lang="ko-KR" sz="1700" b="false" i="false" u="none" strike="noStrike" spc="-100">
                <a:solidFill>
                  <a:srgbClr val="C2C2C2"/>
                </a:solidFill>
                <a:ea typeface="SpoqaHanSans-Regular"/>
              </a:rPr>
              <a:t>년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85900" y="1790700"/>
            <a:ext cx="3213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 spc="-200">
                <a:solidFill>
                  <a:srgbClr val="6D6FFF"/>
                </a:solidFill>
                <a:latin typeface="SpoqaHanSans-Bold"/>
              </a:rPr>
              <a:t>01. </a:t>
            </a:r>
            <a:r>
              <a:rPr lang="ko-KR" sz="3000" b="false" i="false" u="none" strike="noStrike" spc="-200">
                <a:solidFill>
                  <a:srgbClr val="6D6FFF"/>
                </a:solidFill>
                <a:ea typeface="SpoqaHanSans-Bold"/>
              </a:rPr>
              <a:t>프로젝트</a:t>
            </a:r>
            <a:r>
              <a:rPr lang="en-US" sz="3000" b="false" i="false" u="none" strike="noStrike" spc="-2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3000" b="false" i="false" u="none" strike="noStrike" spc="-200">
                <a:solidFill>
                  <a:srgbClr val="6D6FFF"/>
                </a:solidFill>
                <a:ea typeface="SpoqaHanSans-Bold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56100" y="4191000"/>
            <a:ext cx="101727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1000" b="false" i="false" u="none" strike="noStrike" spc="-900">
                <a:solidFill>
                  <a:srgbClr val="68009B"/>
                </a:solidFill>
                <a:latin typeface="SpoqaHanSans-Bold"/>
              </a:rPr>
              <a:t>Berrecommend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14859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6700" y="368300"/>
            <a:ext cx="101600" cy="101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85900" y="584200"/>
            <a:ext cx="1600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프로젝트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개요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942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05300" y="6096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구성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역할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12000" y="609600"/>
            <a:ext cx="2070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절차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방법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18700" y="609600"/>
            <a:ext cx="1485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경과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25400" y="6096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자체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평가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의견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46800" y="4076700"/>
            <a:ext cx="6197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 spc="-100">
                <a:solidFill>
                  <a:srgbClr val="393939"/>
                </a:solidFill>
                <a:latin typeface="SpoqaHanSans-Light"/>
              </a:rPr>
              <a:t>BETTER RECOMMEND  |  </a:t>
            </a:r>
            <a:r>
              <a:rPr lang="ko-KR" sz="2300" b="false" i="false" u="none" strike="noStrike" spc="-100">
                <a:solidFill>
                  <a:srgbClr val="393939"/>
                </a:solidFill>
                <a:ea typeface="SpoqaHanSans-Light"/>
              </a:rPr>
              <a:t>음악</a:t>
            </a:r>
            <a:r>
              <a:rPr lang="en-US" sz="23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300" b="false" i="false" u="none" strike="noStrike" spc="-100">
                <a:solidFill>
                  <a:srgbClr val="393939"/>
                </a:solidFill>
                <a:ea typeface="SpoqaHanSans-Light"/>
              </a:rPr>
              <a:t>추천</a:t>
            </a:r>
            <a:r>
              <a:rPr lang="en-US" sz="2300" b="false" i="false" u="none" strike="noStrike" spc="-100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sz="2300" b="false" i="false" u="none" strike="noStrike" spc="-100">
                <a:solidFill>
                  <a:srgbClr val="393939"/>
                </a:solidFill>
                <a:ea typeface="SpoqaHanSans-Light"/>
              </a:rPr>
              <a:t>감성을</a:t>
            </a:r>
            <a:r>
              <a:rPr lang="en-US" sz="23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300" b="false" i="false" u="none" strike="noStrike" spc="-100">
                <a:solidFill>
                  <a:srgbClr val="393939"/>
                </a:solidFill>
                <a:ea typeface="SpoqaHanSans-Light"/>
              </a:rPr>
              <a:t>담다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85900" y="584200"/>
            <a:ext cx="15494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프로젝트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개요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305300" y="6096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구성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역할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88200" y="355600"/>
            <a:ext cx="139700" cy="139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112000" y="609600"/>
            <a:ext cx="2070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절차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방법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94900" y="355600"/>
            <a:ext cx="139700" cy="139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918700" y="609600"/>
            <a:ext cx="1485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경과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01600" y="355600"/>
            <a:ext cx="139700" cy="139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725400" y="6096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자체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평가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의견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08300" y="355600"/>
            <a:ext cx="139700" cy="139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0">
            <a:off x="1447800" y="330200"/>
            <a:ext cx="190500" cy="190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98600" y="368300"/>
            <a:ext cx="101600" cy="10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18000" y="355600"/>
            <a:ext cx="139700" cy="139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32000" y="4343400"/>
            <a:ext cx="2514600" cy="1879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72200" y="3733800"/>
            <a:ext cx="2794000" cy="2794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85300" y="4051300"/>
            <a:ext cx="2438400" cy="2438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639800" y="3733800"/>
            <a:ext cx="2819400" cy="28194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6096000" y="7239000"/>
            <a:ext cx="64389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-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감정에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맞는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음악을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들으며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감정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정화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&amp; 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스트레스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해소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가능</a:t>
            </a:r>
          </a:p>
          <a:p>
            <a:pPr algn="l" lvl="0">
              <a:lnSpc>
                <a:spcPct val="149400"/>
              </a:lnSpc>
            </a:pP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- 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카페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헬스장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등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공간별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분위기에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맞춘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 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음악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플레이리스트를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제공하여</a:t>
            </a:r>
          </a:p>
          <a:p>
            <a:pPr algn="l" lvl="0">
              <a:lnSpc>
                <a:spcPct val="149400"/>
              </a:lnSpc>
            </a:pP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   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이용자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만족도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상승</a:t>
            </a:r>
          </a:p>
          <a:p>
            <a:pPr algn="l" lvl="0">
              <a:lnSpc>
                <a:spcPct val="149400"/>
              </a:lnSpc>
            </a:pP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-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음악을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통한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감정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치유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집중력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향상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, 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마케팅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활용까지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가능하며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사용자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경험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(UX) </a:t>
            </a:r>
          </a:p>
          <a:p>
            <a:pPr algn="l" lvl="0">
              <a:lnSpc>
                <a:spcPct val="149400"/>
              </a:lnSpc>
            </a:pP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   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개선과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비즈니스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확장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기회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제공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108700" y="6705600"/>
            <a:ext cx="5232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 spc="-100">
                <a:solidFill>
                  <a:srgbClr val="6D6FFF"/>
                </a:solidFill>
                <a:latin typeface="SpoqaHanSans-Bold"/>
              </a:rPr>
              <a:t>| </a:t>
            </a:r>
            <a:r>
              <a:rPr lang="ko-KR" sz="2000" b="false" i="false" u="none" strike="noStrike" spc="-100">
                <a:solidFill>
                  <a:srgbClr val="6D6FFF"/>
                </a:solidFill>
                <a:ea typeface="SpoqaHanSans-Bold"/>
              </a:rPr>
              <a:t>인공지능</a:t>
            </a:r>
            <a:r>
              <a:rPr lang="en-US" sz="2000" b="false" i="false" u="none" strike="noStrike" spc="-1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2000" b="false" i="false" u="none" strike="noStrike" spc="-100">
                <a:solidFill>
                  <a:srgbClr val="6D6FFF"/>
                </a:solidFill>
                <a:ea typeface="SpoqaHanSans-Bold"/>
              </a:rPr>
              <a:t>활용</a:t>
            </a:r>
            <a:r>
              <a:rPr lang="en-US" sz="2000" b="false" i="false" u="none" strike="noStrike" spc="-1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2000" b="false" i="false" u="none" strike="noStrike" spc="-100">
                <a:solidFill>
                  <a:srgbClr val="6D6FFF"/>
                </a:solidFill>
                <a:ea typeface="SpoqaHanSans-Bold"/>
              </a:rPr>
              <a:t>감정</a:t>
            </a:r>
            <a:r>
              <a:rPr lang="en-US" sz="2000" b="false" i="false" u="none" strike="noStrike" spc="-1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2000" b="false" i="false" u="none" strike="noStrike" spc="-100">
                <a:solidFill>
                  <a:srgbClr val="6D6FFF"/>
                </a:solidFill>
                <a:ea typeface="SpoqaHanSans-Bold"/>
              </a:rPr>
              <a:t>기반</a:t>
            </a:r>
            <a:r>
              <a:rPr lang="en-US" sz="2000" b="false" i="false" u="none" strike="noStrike" spc="-100">
                <a:solidFill>
                  <a:srgbClr val="6D6FFF"/>
                </a:solidFill>
                <a:latin typeface="SpoqaHanSans-Bold"/>
              </a:rPr>
              <a:t> </a:t>
            </a:r>
            <a:r>
              <a:rPr lang="ko-KR" sz="2000" b="false" i="false" u="none" strike="noStrike" spc="-100">
                <a:solidFill>
                  <a:srgbClr val="6D6FFF"/>
                </a:solidFill>
                <a:ea typeface="SpoqaHanSans-Bold"/>
              </a:rPr>
              <a:t>맞춤형</a:t>
            </a:r>
            <a:r>
              <a:rPr lang="en-US" sz="2000" b="false" i="false" u="none" strike="noStrike" spc="-1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2000" b="false" i="false" u="none" strike="noStrike" spc="-100">
                <a:solidFill>
                  <a:srgbClr val="6D6FFF"/>
                </a:solidFill>
                <a:ea typeface="SpoqaHanSans-Bold"/>
              </a:rPr>
              <a:t>플레이리스트</a:t>
            </a:r>
            <a:r>
              <a:rPr lang="en-US" sz="2000" b="false" i="false" u="none" strike="noStrike" spc="-1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2000" b="false" i="false" u="none" strike="noStrike" spc="-100">
                <a:solidFill>
                  <a:srgbClr val="6D6FFF"/>
                </a:solidFill>
                <a:ea typeface="SpoqaHanSans-Bold"/>
              </a:rPr>
              <a:t>제공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87500" y="7251700"/>
            <a:ext cx="3225800" cy="198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-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기존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음원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서비스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(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월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8,900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원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)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대비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 </a:t>
            </a:r>
          </a:p>
          <a:p>
            <a:pPr algn="l" lvl="0">
              <a:lnSpc>
                <a:spcPct val="149400"/>
              </a:lnSpc>
            </a:pP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   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더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저렴한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구독료</a:t>
            </a:r>
          </a:p>
          <a:p>
            <a:pPr algn="l" lvl="0">
              <a:lnSpc>
                <a:spcPct val="149400"/>
              </a:lnSpc>
            </a:pP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-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음악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재생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검색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플레이리스트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생성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, </a:t>
            </a:r>
          </a:p>
          <a:p>
            <a:pPr algn="l" lvl="0">
              <a:lnSpc>
                <a:spcPct val="149400"/>
              </a:lnSpc>
            </a:pP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   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아티스트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/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앨범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/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곡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정보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확인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등의</a:t>
            </a:r>
          </a:p>
          <a:p>
            <a:pPr algn="l" lvl="0">
              <a:lnSpc>
                <a:spcPct val="149400"/>
              </a:lnSpc>
            </a:pP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   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음원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스트리밍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플랫폼의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핵심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기능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 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제공</a:t>
            </a:r>
          </a:p>
          <a:p>
            <a:pPr algn="l" lvl="0">
              <a:lnSpc>
                <a:spcPct val="149400"/>
              </a:lnSpc>
            </a:pP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/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38300" y="6718300"/>
            <a:ext cx="3352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 spc="-100">
                <a:solidFill>
                  <a:srgbClr val="6D6FFF"/>
                </a:solidFill>
                <a:latin typeface="SpoqaHanSans-Bold"/>
              </a:rPr>
              <a:t>| </a:t>
            </a:r>
            <a:r>
              <a:rPr lang="ko-KR" sz="2000" b="false" i="false" u="none" strike="noStrike" spc="-100">
                <a:solidFill>
                  <a:srgbClr val="6D6FFF"/>
                </a:solidFill>
                <a:ea typeface="SpoqaHanSans-Bold"/>
              </a:rPr>
              <a:t>핵심</a:t>
            </a:r>
            <a:r>
              <a:rPr lang="en-US" sz="2000" b="false" i="false" u="none" strike="noStrike" spc="-1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2000" b="false" i="false" u="none" strike="noStrike" spc="-100">
                <a:solidFill>
                  <a:srgbClr val="6D6FFF"/>
                </a:solidFill>
                <a:ea typeface="SpoqaHanSans-Bold"/>
              </a:rPr>
              <a:t>기능만</a:t>
            </a:r>
            <a:r>
              <a:rPr lang="en-US" sz="2000" b="false" i="false" u="none" strike="noStrike" spc="-1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2000" b="false" i="false" u="none" strike="noStrike" spc="-100">
                <a:solidFill>
                  <a:srgbClr val="6D6FFF"/>
                </a:solidFill>
                <a:ea typeface="SpoqaHanSans-Bold"/>
              </a:rPr>
              <a:t>담아</a:t>
            </a:r>
            <a:r>
              <a:rPr lang="en-US" sz="2000" b="false" i="false" u="none" strike="noStrike" spc="-1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2000" b="false" i="false" u="none" strike="noStrike" spc="-100">
                <a:solidFill>
                  <a:srgbClr val="6D6FFF"/>
                </a:solidFill>
                <a:ea typeface="SpoqaHanSans-Bold"/>
              </a:rPr>
              <a:t>월</a:t>
            </a:r>
            <a:r>
              <a:rPr lang="en-US" sz="2000" b="false" i="false" u="none" strike="noStrike" spc="-100">
                <a:solidFill>
                  <a:srgbClr val="6D6FFF"/>
                </a:solidFill>
                <a:latin typeface="SpoqaHanSans-Bold"/>
              </a:rPr>
              <a:t> 5,900</a:t>
            </a:r>
            <a:r>
              <a:rPr lang="ko-KR" sz="2000" b="false" i="false" u="none" strike="noStrike" spc="-100">
                <a:solidFill>
                  <a:srgbClr val="6D6FFF"/>
                </a:solidFill>
                <a:ea typeface="SpoqaHanSans-Bold"/>
              </a:rPr>
              <a:t>원</a:t>
            </a:r>
            <a:r>
              <a:rPr lang="en-US" sz="2000" b="false" i="false" u="none" strike="noStrike" spc="-100">
                <a:solidFill>
                  <a:srgbClr val="6D6FFF"/>
                </a:solidFill>
                <a:latin typeface="SpoqaHanSans-Bold"/>
              </a:rPr>
              <a:t>!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639800" y="7518400"/>
            <a:ext cx="34163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-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불필요한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광고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없이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깔끔한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음악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감상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 </a:t>
            </a:r>
          </a:p>
          <a:p>
            <a:pPr algn="l" lvl="0">
              <a:lnSpc>
                <a:spcPct val="149400"/>
              </a:lnSpc>
            </a:pP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   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환경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제공</a:t>
            </a:r>
          </a:p>
          <a:p>
            <a:pPr algn="l" lvl="0">
              <a:lnSpc>
                <a:spcPct val="149400"/>
              </a:lnSpc>
            </a:pP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-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사용자가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음악에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온전히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몰입할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수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있도록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 </a:t>
            </a:r>
          </a:p>
          <a:p>
            <a:pPr algn="l" lvl="0">
              <a:lnSpc>
                <a:spcPct val="149400"/>
              </a:lnSpc>
            </a:pP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   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최적화된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UX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제공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639800" y="6718300"/>
            <a:ext cx="3352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 spc="-100">
                <a:solidFill>
                  <a:srgbClr val="6D6FFF"/>
                </a:solidFill>
                <a:latin typeface="SpoqaHanSans-Bold"/>
              </a:rPr>
              <a:t>| </a:t>
            </a:r>
            <a:r>
              <a:rPr lang="ko-KR" sz="2000" b="false" i="false" u="none" strike="noStrike" spc="-100">
                <a:solidFill>
                  <a:srgbClr val="6D6FFF"/>
                </a:solidFill>
                <a:ea typeface="SpoqaHanSans-Bold"/>
              </a:rPr>
              <a:t>광고</a:t>
            </a:r>
            <a:r>
              <a:rPr lang="en-US" sz="2000" b="false" i="false" u="none" strike="noStrike" spc="-1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2000" b="false" i="false" u="none" strike="noStrike" spc="-100">
                <a:solidFill>
                  <a:srgbClr val="6D6FFF"/>
                </a:solidFill>
                <a:ea typeface="SpoqaHanSans-Bold"/>
              </a:rPr>
              <a:t>없는</a:t>
            </a:r>
            <a:r>
              <a:rPr lang="en-US" sz="2000" b="false" i="false" u="none" strike="noStrike" spc="-1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2000" b="false" i="false" u="none" strike="noStrike" spc="-100">
                <a:solidFill>
                  <a:srgbClr val="6D6FFF"/>
                </a:solidFill>
                <a:ea typeface="SpoqaHanSans-Bold"/>
              </a:rPr>
              <a:t>깔끔한</a:t>
            </a:r>
            <a:r>
              <a:rPr lang="en-US" sz="2000" b="false" i="false" u="none" strike="noStrike" spc="-1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2000" b="false" i="false" u="none" strike="noStrike" spc="-100">
                <a:solidFill>
                  <a:srgbClr val="6D6FFF"/>
                </a:solidFill>
                <a:ea typeface="SpoqaHanSans-Bold"/>
              </a:rPr>
              <a:t>서비스</a:t>
            </a:r>
            <a:r>
              <a:rPr lang="en-US" sz="2000" b="false" i="false" u="none" strike="noStrike" spc="-100">
                <a:solidFill>
                  <a:srgbClr val="6D6FFF"/>
                </a:solidFill>
                <a:latin typeface="SpoqaHanSans-Bold"/>
              </a:rPr>
              <a:t> &amp; 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 spc="-100">
                <a:solidFill>
                  <a:srgbClr val="6D6FFF"/>
                </a:solidFill>
                <a:latin typeface="SpoqaHanSans-Bold"/>
              </a:rPr>
              <a:t>  </a:t>
            </a:r>
            <a:r>
              <a:rPr lang="ko-KR" sz="2000" b="false" i="false" u="none" strike="noStrike" spc="-100">
                <a:solidFill>
                  <a:srgbClr val="6D6FFF"/>
                </a:solidFill>
                <a:ea typeface="SpoqaHanSans-Bold"/>
              </a:rPr>
              <a:t>몰입형</a:t>
            </a:r>
            <a:r>
              <a:rPr lang="en-US" sz="2000" b="false" i="false" u="none" strike="noStrike" spc="-100">
                <a:solidFill>
                  <a:srgbClr val="6D6FFF"/>
                </a:solidFill>
                <a:latin typeface="SpoqaHanSans-Bold"/>
              </a:rPr>
              <a:t> </a:t>
            </a:r>
            <a:r>
              <a:rPr lang="ko-KR" sz="2000" b="false" i="false" u="none" strike="noStrike" spc="-100">
                <a:solidFill>
                  <a:srgbClr val="6D6FFF"/>
                </a:solidFill>
                <a:ea typeface="SpoqaHanSans-Bold"/>
              </a:rPr>
              <a:t>감상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61000" y="1993900"/>
            <a:ext cx="73660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300" b="false" i="false" u="none" strike="noStrike" spc="-200">
                <a:solidFill>
                  <a:srgbClr val="393939"/>
                </a:solidFill>
                <a:latin typeface="SpoqaHanSans-Bold"/>
              </a:rPr>
              <a:t>"</a:t>
            </a:r>
            <a:r>
              <a:rPr lang="ko-KR" sz="3300" b="false" i="false" u="none" strike="noStrike" spc="-200">
                <a:solidFill>
                  <a:srgbClr val="393939"/>
                </a:solidFill>
                <a:ea typeface="SpoqaHanSans-Bold"/>
              </a:rPr>
              <a:t>필요한</a:t>
            </a:r>
            <a:r>
              <a:rPr lang="en-US" sz="3300" b="false" i="false" u="none" strike="noStrike" spc="-2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3300" b="false" i="false" u="none" strike="noStrike" spc="-200">
                <a:solidFill>
                  <a:srgbClr val="393939"/>
                </a:solidFill>
                <a:ea typeface="SpoqaHanSans-Bold"/>
              </a:rPr>
              <a:t>기능만</a:t>
            </a:r>
            <a:r>
              <a:rPr lang="en-US" sz="3300" b="false" i="false" u="none" strike="noStrike" spc="-2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3300" b="false" i="false" u="none" strike="noStrike" spc="-200">
                <a:solidFill>
                  <a:srgbClr val="393939"/>
                </a:solidFill>
                <a:ea typeface="SpoqaHanSans-Bold"/>
              </a:rPr>
              <a:t>담아</a:t>
            </a:r>
            <a:r>
              <a:rPr lang="en-US" sz="3300" b="false" i="false" u="none" strike="noStrike" spc="-200">
                <a:solidFill>
                  <a:srgbClr val="393939"/>
                </a:solidFill>
                <a:latin typeface="SpoqaHanSans-Bold"/>
              </a:rPr>
              <a:t>, </a:t>
            </a:r>
            <a:r>
              <a:rPr lang="ko-KR" sz="3300" b="false" i="false" u="none" strike="noStrike" spc="-200">
                <a:solidFill>
                  <a:srgbClr val="393939"/>
                </a:solidFill>
                <a:ea typeface="SpoqaHanSans-Bold"/>
              </a:rPr>
              <a:t>더</a:t>
            </a:r>
            <a:r>
              <a:rPr lang="en-US" sz="3300" b="false" i="false" u="none" strike="noStrike" spc="-2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3300" b="false" i="false" u="none" strike="noStrike" spc="-200">
                <a:solidFill>
                  <a:srgbClr val="393939"/>
                </a:solidFill>
                <a:ea typeface="SpoqaHanSans-Bold"/>
              </a:rPr>
              <a:t>합리적인</a:t>
            </a:r>
            <a:r>
              <a:rPr lang="en-US" sz="3300" b="false" i="false" u="none" strike="noStrike" spc="-2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3300" b="false" i="false" u="none" strike="noStrike" spc="-200">
                <a:solidFill>
                  <a:srgbClr val="393939"/>
                </a:solidFill>
                <a:ea typeface="SpoqaHanSans-Bold"/>
              </a:rPr>
              <a:t>가격으로</a:t>
            </a:r>
            <a:r>
              <a:rPr lang="en-US" sz="3300" b="false" i="false" u="none" strike="noStrike" spc="-200">
                <a:solidFill>
                  <a:srgbClr val="393939"/>
                </a:solidFill>
                <a:latin typeface="SpoqaHanSans-Bold"/>
              </a:rPr>
              <a:t>!"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911600" y="2794000"/>
            <a:ext cx="104648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2100" b="true" i="false" u="none" strike="noStrike">
                <a:solidFill>
                  <a:srgbClr val="393939"/>
                </a:solidFill>
                <a:latin typeface="SpoqaHanSans-Light"/>
              </a:rPr>
              <a:t>BERRECOMMEND</a:t>
            </a:r>
            <a:r>
              <a:rPr lang="ko-KR" sz="2100" b="false" i="false" u="none" strike="noStrike">
                <a:solidFill>
                  <a:srgbClr val="393939"/>
                </a:solidFill>
                <a:ea typeface="SpoqaHanSans-Light"/>
              </a:rPr>
              <a:t>는</a:t>
            </a:r>
            <a:r>
              <a:rPr lang="en-US" sz="21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100" b="false" i="false" u="none" strike="noStrike">
                <a:solidFill>
                  <a:srgbClr val="393939"/>
                </a:solidFill>
                <a:ea typeface="SpoqaHanSans-Light"/>
              </a:rPr>
              <a:t>복잡한</a:t>
            </a:r>
            <a:r>
              <a:rPr lang="en-US" sz="21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100" b="false" i="false" u="none" strike="noStrike">
                <a:solidFill>
                  <a:srgbClr val="393939"/>
                </a:solidFill>
                <a:ea typeface="SpoqaHanSans-Light"/>
              </a:rPr>
              <a:t>기능</a:t>
            </a:r>
            <a:r>
              <a:rPr lang="en-US" sz="21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100" b="false" i="false" u="none" strike="noStrike">
                <a:solidFill>
                  <a:srgbClr val="393939"/>
                </a:solidFill>
                <a:ea typeface="SpoqaHanSans-Light"/>
              </a:rPr>
              <a:t>없이</a:t>
            </a:r>
            <a:r>
              <a:rPr lang="en-US" sz="2100" b="false" i="false" u="none" strike="noStrike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sz="2100" b="false" i="false" u="none" strike="noStrike">
                <a:solidFill>
                  <a:srgbClr val="393939"/>
                </a:solidFill>
                <a:ea typeface="SpoqaHanSans-Light"/>
              </a:rPr>
              <a:t>음악</a:t>
            </a:r>
            <a:r>
              <a:rPr lang="en-US" sz="21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100" b="false" i="false" u="none" strike="noStrike">
                <a:solidFill>
                  <a:srgbClr val="393939"/>
                </a:solidFill>
                <a:ea typeface="SpoqaHanSans-Light"/>
              </a:rPr>
              <a:t>감상의</a:t>
            </a:r>
            <a:r>
              <a:rPr lang="en-US" sz="21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100" b="false" i="false" u="none" strike="noStrike">
                <a:solidFill>
                  <a:srgbClr val="393939"/>
                </a:solidFill>
                <a:ea typeface="SpoqaHanSans-Light"/>
              </a:rPr>
              <a:t>본질에</a:t>
            </a:r>
            <a:r>
              <a:rPr lang="en-US" sz="21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100" b="false" i="false" u="none" strike="noStrike">
                <a:solidFill>
                  <a:srgbClr val="393939"/>
                </a:solidFill>
                <a:ea typeface="SpoqaHanSans-Light"/>
              </a:rPr>
              <a:t>집중한</a:t>
            </a:r>
            <a:r>
              <a:rPr lang="en-US" sz="21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100" b="false" i="false" u="none" strike="noStrike">
                <a:solidFill>
                  <a:srgbClr val="393939"/>
                </a:solidFill>
                <a:ea typeface="SpoqaHanSans-Light"/>
              </a:rPr>
              <a:t>핵심</a:t>
            </a:r>
            <a:r>
              <a:rPr lang="en-US" sz="21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100" b="false" i="false" u="none" strike="noStrike">
                <a:solidFill>
                  <a:srgbClr val="393939"/>
                </a:solidFill>
                <a:ea typeface="SpoqaHanSans-Light"/>
              </a:rPr>
              <a:t>기능만</a:t>
            </a:r>
            <a:r>
              <a:rPr lang="en-US" sz="21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100" b="false" i="false" u="none" strike="noStrike">
                <a:solidFill>
                  <a:srgbClr val="393939"/>
                </a:solidFill>
                <a:ea typeface="SpoqaHanSans-Light"/>
              </a:rPr>
              <a:t>제공하여</a:t>
            </a:r>
            <a:r>
              <a:rPr lang="en-US" sz="2100" b="false" i="false" u="none" strike="noStrike">
                <a:solidFill>
                  <a:srgbClr val="393939"/>
                </a:solidFill>
                <a:latin typeface="SpoqaHanSans-Light"/>
              </a:rPr>
              <a:t> </a:t>
            </a:r>
          </a:p>
          <a:p>
            <a:pPr algn="ctr" lvl="0">
              <a:lnSpc>
                <a:spcPct val="149400"/>
              </a:lnSpc>
            </a:pPr>
            <a:r>
              <a:rPr lang="ko-KR" sz="2100" b="false" i="false" u="none" strike="noStrike">
                <a:solidFill>
                  <a:srgbClr val="393939"/>
                </a:solidFill>
                <a:ea typeface="SpoqaHanSans-Light"/>
              </a:rPr>
              <a:t>월</a:t>
            </a:r>
            <a:r>
              <a:rPr lang="en-US" sz="2100" b="false" i="false" u="none" strike="noStrike">
                <a:solidFill>
                  <a:srgbClr val="393939"/>
                </a:solidFill>
                <a:latin typeface="SpoqaHanSans-Light"/>
              </a:rPr>
              <a:t> 5,900</a:t>
            </a:r>
            <a:r>
              <a:rPr lang="ko-KR" sz="2100" b="false" i="false" u="none" strike="noStrike">
                <a:solidFill>
                  <a:srgbClr val="393939"/>
                </a:solidFill>
                <a:ea typeface="SpoqaHanSans-Light"/>
              </a:rPr>
              <a:t>원이라는</a:t>
            </a:r>
            <a:r>
              <a:rPr lang="en-US" sz="21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100" b="false" i="false" u="none" strike="noStrike">
                <a:solidFill>
                  <a:srgbClr val="393939"/>
                </a:solidFill>
                <a:ea typeface="SpoqaHanSans-Light"/>
              </a:rPr>
              <a:t>합리적인</a:t>
            </a:r>
            <a:r>
              <a:rPr lang="en-US" sz="21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100" b="false" i="false" u="none" strike="noStrike">
                <a:solidFill>
                  <a:srgbClr val="393939"/>
                </a:solidFill>
                <a:ea typeface="SpoqaHanSans-Light"/>
              </a:rPr>
              <a:t>가격으로</a:t>
            </a:r>
            <a:r>
              <a:rPr lang="en-US" sz="21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100" b="false" i="false" u="none" strike="noStrike">
                <a:solidFill>
                  <a:srgbClr val="393939"/>
                </a:solidFill>
                <a:ea typeface="SpoqaHanSans-Light"/>
              </a:rPr>
              <a:t>서비스를</a:t>
            </a:r>
            <a:r>
              <a:rPr lang="en-US" sz="21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100" b="false" i="false" u="none" strike="noStrike">
                <a:solidFill>
                  <a:srgbClr val="393939"/>
                </a:solidFill>
                <a:ea typeface="SpoqaHanSans-Light"/>
              </a:rPr>
              <a:t>제공합니다</a:t>
            </a:r>
            <a:r>
              <a:rPr lang="en-US" sz="2100" b="false" i="false" u="none" strike="noStrike">
                <a:solidFill>
                  <a:srgbClr val="393939"/>
                </a:solidFill>
                <a:latin typeface="SpoqaHanSans-Light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1485900" y="330200"/>
            <a:ext cx="190500" cy="19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6700" y="368300"/>
            <a:ext cx="101600" cy="101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85900" y="584200"/>
            <a:ext cx="1600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프로젝트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개요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94200" y="381000"/>
            <a:ext cx="101600" cy="10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85900" y="2349500"/>
            <a:ext cx="56134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 spc="-300">
                <a:solidFill>
                  <a:srgbClr val="393939"/>
                </a:solidFill>
                <a:ea typeface="SpoqaHanSans-Bold"/>
              </a:rPr>
              <a:t>프로젝트</a:t>
            </a:r>
            <a:r>
              <a:rPr lang="en-US" sz="5000" b="false" i="false" u="none" strike="noStrike" spc="-3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false" i="false" u="none" strike="noStrike" spc="-300">
                <a:solidFill>
                  <a:srgbClr val="393939"/>
                </a:solidFill>
                <a:ea typeface="SpoqaHanSans-Bold"/>
              </a:rPr>
              <a:t>내용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5900" y="3187700"/>
            <a:ext cx="3873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 spc="-300">
                <a:solidFill>
                  <a:srgbClr val="393939"/>
                </a:solidFill>
                <a:latin typeface="SpoqaHanSans-Light"/>
              </a:rPr>
              <a:t>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5900" y="1879600"/>
            <a:ext cx="5537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우리의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음원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스트리밍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플랫폼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어떤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기능이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 spc="-100">
                <a:solidFill>
                  <a:srgbClr val="393939"/>
                </a:solidFill>
                <a:ea typeface="SpoqaHanSans-Light"/>
              </a:rPr>
              <a:t>있을까요</a:t>
            </a:r>
            <a:r>
              <a:rPr lang="en-US" sz="2000" b="false" i="false" u="none" strike="noStrike" spc="-100">
                <a:solidFill>
                  <a:srgbClr val="393939"/>
                </a:solidFill>
                <a:latin typeface="SpoqaHanSans-Light"/>
              </a:rPr>
              <a:t>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1600" y="5727700"/>
            <a:ext cx="6108700" cy="381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en-US" sz="1600" b="true" i="false" u="none" strike="noStrike">
                <a:solidFill>
                  <a:srgbClr val="393939"/>
                </a:solidFill>
                <a:latin typeface="SpoqaHanSans-Light"/>
              </a:rPr>
              <a:t>| </a:t>
            </a:r>
            <a:r>
              <a:rPr lang="ko-KR" sz="1600" b="true" i="false" u="none" strike="noStrike">
                <a:solidFill>
                  <a:srgbClr val="393939"/>
                </a:solidFill>
                <a:ea typeface="SpoqaHanSans-Light"/>
              </a:rPr>
              <a:t>로그인</a:t>
            </a:r>
            <a:r>
              <a:rPr lang="en-US" sz="1600" b="true" i="false" u="none" strike="noStrike">
                <a:solidFill>
                  <a:srgbClr val="393939"/>
                </a:solidFill>
                <a:latin typeface="SpoqaHanSans-Light"/>
              </a:rPr>
              <a:t>  </a:t>
            </a:r>
          </a:p>
          <a:p>
            <a:pPr algn="l" lvl="0">
              <a:lnSpc>
                <a:spcPct val="166000"/>
              </a:lnSpc>
            </a:pP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이메일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및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개인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벙보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입력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&amp;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구글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OAuth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로그인</a:t>
            </a:r>
          </a:p>
          <a:p>
            <a:pPr algn="l" lvl="0">
              <a:lnSpc>
                <a:spcPct val="166000"/>
              </a:lnSpc>
            </a:pPr>
            <a:r>
              <a:rPr lang="en-US" sz="1600" b="true" i="false" u="none" strike="noStrike">
                <a:solidFill>
                  <a:srgbClr val="393939"/>
                </a:solidFill>
                <a:latin typeface="SpoqaHanSans-Light"/>
              </a:rPr>
              <a:t>| </a:t>
            </a:r>
            <a:r>
              <a:rPr lang="ko-KR" sz="1600" b="true" i="false" u="none" strike="noStrike">
                <a:solidFill>
                  <a:srgbClr val="393939"/>
                </a:solidFill>
                <a:ea typeface="SpoqaHanSans-Light"/>
              </a:rPr>
              <a:t>메인페이지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 </a:t>
            </a:r>
          </a:p>
          <a:p>
            <a:pPr algn="l" lvl="0">
              <a:lnSpc>
                <a:spcPct val="166000"/>
              </a:lnSpc>
            </a:pP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일간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TOP 100,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인공지능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기반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추천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플레이리스트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검색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기능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제공</a:t>
            </a:r>
          </a:p>
          <a:p>
            <a:pPr algn="l" lvl="0">
              <a:lnSpc>
                <a:spcPct val="166000"/>
              </a:lnSpc>
            </a:pPr>
            <a:r>
              <a:rPr lang="en-US" sz="1600" b="true" i="false" u="none" strike="noStrike">
                <a:solidFill>
                  <a:srgbClr val="393939"/>
                </a:solidFill>
                <a:latin typeface="SpoqaHanSans-Light"/>
              </a:rPr>
              <a:t>| </a:t>
            </a:r>
            <a:r>
              <a:rPr lang="ko-KR" sz="1600" b="true" i="false" u="none" strike="noStrike">
                <a:solidFill>
                  <a:srgbClr val="393939"/>
                </a:solidFill>
                <a:ea typeface="SpoqaHanSans-Light"/>
              </a:rPr>
              <a:t>사용자</a:t>
            </a:r>
            <a:r>
              <a:rPr lang="en-US" sz="1600" b="tru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600" b="true" i="false" u="none" strike="noStrike">
                <a:solidFill>
                  <a:srgbClr val="393939"/>
                </a:solidFill>
                <a:ea typeface="SpoqaHanSans-Light"/>
              </a:rPr>
              <a:t>개인</a:t>
            </a:r>
            <a:r>
              <a:rPr lang="en-US" sz="1600" b="tru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600" b="true" i="false" u="none" strike="noStrike">
                <a:solidFill>
                  <a:srgbClr val="393939"/>
                </a:solidFill>
                <a:ea typeface="SpoqaHanSans-Light"/>
              </a:rPr>
              <a:t>플레이리스트</a:t>
            </a:r>
            <a:r>
              <a:rPr lang="en-US" sz="1600" b="tru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600" b="true" i="false" u="none" strike="noStrike">
                <a:solidFill>
                  <a:srgbClr val="393939"/>
                </a:solidFill>
                <a:ea typeface="SpoqaHanSans-Light"/>
              </a:rPr>
              <a:t>생성</a:t>
            </a:r>
            <a:r>
              <a:rPr lang="en-US" sz="1600" b="tru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600" b="true" i="false" u="none" strike="noStrike">
                <a:solidFill>
                  <a:srgbClr val="393939"/>
                </a:solidFill>
                <a:ea typeface="SpoqaHanSans-Light"/>
              </a:rPr>
              <a:t>및</a:t>
            </a:r>
            <a:r>
              <a:rPr lang="en-US" sz="1600" b="tru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600" b="true" i="false" u="none" strike="noStrike">
                <a:solidFill>
                  <a:srgbClr val="393939"/>
                </a:solidFill>
                <a:ea typeface="SpoqaHanSans-Light"/>
              </a:rPr>
              <a:t>관리</a:t>
            </a:r>
          </a:p>
          <a:p>
            <a:pPr algn="l" lvl="0">
              <a:lnSpc>
                <a:spcPct val="166000"/>
              </a:lnSpc>
            </a:pP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좋아하는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노래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찜하기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개인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플레이리스트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생성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가능</a:t>
            </a:r>
          </a:p>
          <a:p>
            <a:pPr algn="l" lvl="0">
              <a:lnSpc>
                <a:spcPct val="166000"/>
              </a:lnSpc>
            </a:pPr>
            <a:r>
              <a:rPr lang="en-US" sz="1600" b="true" i="false" u="none" strike="noStrike">
                <a:solidFill>
                  <a:srgbClr val="393939"/>
                </a:solidFill>
                <a:latin typeface="SpoqaHanSans-Light"/>
              </a:rPr>
              <a:t>| </a:t>
            </a:r>
            <a:r>
              <a:rPr lang="ko-KR" sz="1600" b="true" i="false" u="none" strike="noStrike">
                <a:solidFill>
                  <a:srgbClr val="393939"/>
                </a:solidFill>
                <a:ea typeface="SpoqaHanSans-Light"/>
              </a:rPr>
              <a:t>월별</a:t>
            </a:r>
            <a:r>
              <a:rPr lang="en-US" sz="1600" b="tru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600" b="true" i="false" u="none" strike="noStrike">
                <a:solidFill>
                  <a:srgbClr val="393939"/>
                </a:solidFill>
                <a:ea typeface="SpoqaHanSans-Light"/>
              </a:rPr>
              <a:t>구독</a:t>
            </a:r>
            <a:r>
              <a:rPr lang="en-US" sz="1600" b="tru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600" b="true" i="false" u="none" strike="noStrike">
                <a:solidFill>
                  <a:srgbClr val="393939"/>
                </a:solidFill>
                <a:ea typeface="SpoqaHanSans-Light"/>
              </a:rPr>
              <a:t>결제</a:t>
            </a:r>
            <a:r>
              <a:rPr lang="en-US" sz="1600" b="tru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600" b="true" i="false" u="none" strike="noStrike">
                <a:solidFill>
                  <a:srgbClr val="393939"/>
                </a:solidFill>
                <a:ea typeface="SpoqaHanSans-Light"/>
              </a:rPr>
              <a:t>서비스</a:t>
            </a:r>
          </a:p>
          <a:p>
            <a:pPr algn="l" lvl="0">
              <a:lnSpc>
                <a:spcPct val="166000"/>
              </a:lnSpc>
            </a:pP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 Basic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과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Premium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차별화된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기능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제공</a:t>
            </a:r>
          </a:p>
          <a:p>
            <a:pPr algn="l" lvl="0">
              <a:lnSpc>
                <a:spcPct val="166000"/>
              </a:lnSpc>
            </a:pPr>
            <a:r>
              <a:rPr lang="en-US" sz="1600" b="true" i="false" u="none" strike="noStrike">
                <a:solidFill>
                  <a:srgbClr val="393939"/>
                </a:solidFill>
                <a:latin typeface="SpoqaHanSans-Light"/>
              </a:rPr>
              <a:t>| </a:t>
            </a:r>
            <a:r>
              <a:rPr lang="ko-KR" sz="1600" b="true" i="false" u="none" strike="noStrike">
                <a:solidFill>
                  <a:srgbClr val="393939"/>
                </a:solidFill>
                <a:ea typeface="SpoqaHanSans-Light"/>
              </a:rPr>
              <a:t>마이페이지</a:t>
            </a:r>
            <a:r>
              <a:rPr lang="en-US" sz="1600" b="true" i="false" u="none" strike="noStrike">
                <a:solidFill>
                  <a:srgbClr val="393939"/>
                </a:solidFill>
                <a:latin typeface="SpoqaHanSans-Light"/>
              </a:rPr>
              <a:t> </a:t>
            </a:r>
          </a:p>
          <a:p>
            <a:pPr algn="l" lvl="0">
              <a:lnSpc>
                <a:spcPct val="166000"/>
              </a:lnSpc>
            </a:pP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개인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정보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수정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및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확인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구독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관리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(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요금제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결제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및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false" i="false" u="none" strike="noStrike">
                <a:solidFill>
                  <a:srgbClr val="393939"/>
                </a:solidFill>
                <a:ea typeface="SpoqaHanSans-Light"/>
              </a:rPr>
              <a:t>해지</a:t>
            </a:r>
            <a:r>
              <a:rPr lang="en-US" sz="1500" b="false" i="false" u="none" strike="noStrike">
                <a:solidFill>
                  <a:srgbClr val="393939"/>
                </a:solidFill>
                <a:latin typeface="SpoqaHanSans-Light"/>
              </a:rPr>
              <a:t>)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10947400" y="4102100"/>
            <a:ext cx="3060700" cy="3060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48000" y="3492500"/>
            <a:ext cx="1333500" cy="1333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rot="0">
            <a:off x="13119100" y="7683500"/>
            <a:ext cx="1333500" cy="1333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48000" y="7683500"/>
            <a:ext cx="1333500" cy="1333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874000" y="3492500"/>
            <a:ext cx="1333500" cy="1333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661400" y="5346700"/>
            <a:ext cx="1485900" cy="1485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 rot="0">
            <a:off x="7721600" y="7442200"/>
            <a:ext cx="1574800" cy="1574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439400" y="7658100"/>
            <a:ext cx="1485900" cy="1485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>
            <a:alphaModFix amt="30000"/>
          </a:blip>
          <a:stretch>
            <a:fillRect/>
          </a:stretch>
        </p:blipFill>
        <p:spPr>
          <a:xfrm rot="0">
            <a:off x="9779000" y="1930400"/>
            <a:ext cx="1778000" cy="1778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 rot="3180000">
            <a:off x="11036300" y="4051300"/>
            <a:ext cx="368300" cy="63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>
            <a:alphaModFix amt="30000"/>
          </a:blip>
          <a:stretch>
            <a:fillRect/>
          </a:stretch>
        </p:blipFill>
        <p:spPr>
          <a:xfrm rot="960000">
            <a:off x="9385300" y="4711700"/>
            <a:ext cx="1397000" cy="63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>
            <a:alphaModFix amt="30000"/>
          </a:blip>
          <a:stretch>
            <a:fillRect/>
          </a:stretch>
        </p:blipFill>
        <p:spPr>
          <a:xfrm rot="-1980000">
            <a:off x="9410700" y="7213600"/>
            <a:ext cx="1612900" cy="63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 rot="0">
            <a:off x="10287000" y="6096000"/>
            <a:ext cx="368300" cy="63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 rot="-3720000">
            <a:off x="11353800" y="7366000"/>
            <a:ext cx="368300" cy="63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>
            <a:alphaModFix amt="30000"/>
          </a:blip>
          <a:stretch>
            <a:fillRect/>
          </a:stretch>
        </p:blipFill>
        <p:spPr>
          <a:xfrm rot="-3180000">
            <a:off x="13576300" y="4051300"/>
            <a:ext cx="368300" cy="63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8">
            <a:alphaModFix amt="30000"/>
          </a:blip>
          <a:stretch>
            <a:fillRect/>
          </a:stretch>
        </p:blipFill>
        <p:spPr>
          <a:xfrm rot="-960000">
            <a:off x="14198600" y="4711700"/>
            <a:ext cx="1397000" cy="63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>
            <a:alphaModFix amt="30000"/>
          </a:blip>
          <a:stretch>
            <a:fillRect/>
          </a:stretch>
        </p:blipFill>
        <p:spPr>
          <a:xfrm rot="2040000">
            <a:off x="13919200" y="7289800"/>
            <a:ext cx="1841500" cy="63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7">
            <a:alphaModFix amt="30000"/>
          </a:blip>
          <a:stretch>
            <a:fillRect/>
          </a:stretch>
        </p:blipFill>
        <p:spPr>
          <a:xfrm rot="0">
            <a:off x="14312900" y="6096000"/>
            <a:ext cx="368300" cy="63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7">
            <a:alphaModFix amt="30000"/>
          </a:blip>
          <a:stretch>
            <a:fillRect/>
          </a:stretch>
        </p:blipFill>
        <p:spPr>
          <a:xfrm rot="3720000">
            <a:off x="13246100" y="7366000"/>
            <a:ext cx="368300" cy="63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652500" y="2400300"/>
            <a:ext cx="1524000" cy="15240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5024100" y="5295900"/>
            <a:ext cx="1524000" cy="15240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11353800" y="5372100"/>
            <a:ext cx="2260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SpoqaHanSans-Bold"/>
              </a:rPr>
              <a:t>음원</a:t>
            </a:r>
            <a:r>
              <a:rPr lang="en-US" sz="2800" b="false" i="false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SpoqaHanSans-Bold"/>
              </a:rPr>
              <a:t>사이트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773400" y="3898900"/>
            <a:ext cx="12954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좋아하는</a:t>
            </a:r>
            <a:r>
              <a:rPr lang="en-US" sz="15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노래</a:t>
            </a:r>
          </a:p>
          <a:p>
            <a:pPr algn="ctr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찜하기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062200" y="5842000"/>
            <a:ext cx="14478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개인</a:t>
            </a:r>
            <a:r>
              <a:rPr lang="en-US" sz="15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플레이리스트</a:t>
            </a:r>
          </a:p>
          <a:p>
            <a:pPr algn="ctr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생성</a:t>
            </a:r>
            <a:r>
              <a:rPr lang="en-US" sz="15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및</a:t>
            </a:r>
            <a:r>
              <a:rPr lang="en-US" sz="15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관리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665200" y="2832100"/>
            <a:ext cx="15113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원하는</a:t>
            </a:r>
            <a:r>
              <a:rPr lang="en-US" sz="15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음악</a:t>
            </a:r>
          </a:p>
          <a:p>
            <a:pPr algn="ctr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플레이리스트</a:t>
            </a:r>
          </a:p>
          <a:p>
            <a:pPr algn="ctr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담기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144500" y="8089900"/>
            <a:ext cx="12954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월별</a:t>
            </a:r>
            <a:r>
              <a:rPr lang="en-US" sz="15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구독</a:t>
            </a:r>
            <a:r>
              <a:rPr lang="en-US" sz="1500" b="false" i="false" u="none" strike="noStrike" spc="-100">
                <a:solidFill>
                  <a:srgbClr val="393939"/>
                </a:solidFill>
                <a:latin typeface="SpoqaHanSans-Bold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결제</a:t>
            </a:r>
            <a:r>
              <a:rPr lang="en-US" sz="15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서비스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773400" y="8216900"/>
            <a:ext cx="12954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마이페이지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750300" y="5829300"/>
            <a:ext cx="12954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아티스트</a:t>
            </a:r>
            <a:r>
              <a:rPr lang="en-US" sz="1500" b="false" i="false" u="none" strike="noStrike" spc="-100">
                <a:solidFill>
                  <a:srgbClr val="393939"/>
                </a:solidFill>
                <a:latin typeface="SpoqaHanSans-Bold"/>
              </a:rPr>
              <a:t> / </a:t>
            </a: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노래</a:t>
            </a:r>
            <a:r>
              <a:rPr lang="en-US" sz="1500" b="false" i="false" u="none" strike="noStrike" spc="-100">
                <a:solidFill>
                  <a:srgbClr val="393939"/>
                </a:solidFill>
                <a:latin typeface="SpoqaHanSans-Bold"/>
              </a:rPr>
              <a:t> / </a:t>
            </a: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앨범</a:t>
            </a:r>
            <a:r>
              <a:rPr lang="en-US" sz="15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정보</a:t>
            </a:r>
            <a:r>
              <a:rPr lang="en-US" sz="15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확인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861300" y="7937500"/>
            <a:ext cx="12954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600" b="false" i="false" u="none" strike="noStrike" spc="-100">
                <a:solidFill>
                  <a:srgbClr val="393939"/>
                </a:solidFill>
                <a:ea typeface="SpoqaHanSans-Bold"/>
              </a:rPr>
              <a:t>일간</a:t>
            </a:r>
            <a:r>
              <a:rPr lang="en-US" sz="16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600" b="false" i="false" u="none" strike="noStrike" spc="-100">
                <a:solidFill>
                  <a:srgbClr val="393939"/>
                </a:solidFill>
                <a:ea typeface="SpoqaHanSans-Bold"/>
              </a:rPr>
              <a:t>음원</a:t>
            </a:r>
            <a:r>
              <a:rPr lang="en-US" sz="1600" b="false" i="false" u="none" strike="noStrike" spc="-100">
                <a:solidFill>
                  <a:srgbClr val="393939"/>
                </a:solidFill>
                <a:latin typeface="SpoqaHanSans-Bold"/>
              </a:rPr>
              <a:t> </a:t>
            </a:r>
            <a:r>
              <a:rPr lang="ko-KR" sz="1600" b="false" i="false" u="none" strike="noStrike" spc="-100">
                <a:solidFill>
                  <a:srgbClr val="393939"/>
                </a:solidFill>
                <a:ea typeface="SpoqaHanSans-Bold"/>
              </a:rPr>
              <a:t>차트</a:t>
            </a:r>
          </a:p>
          <a:p>
            <a:pPr algn="ctr" lvl="0">
              <a:lnSpc>
                <a:spcPct val="116199"/>
              </a:lnSpc>
            </a:pPr>
            <a:r>
              <a:rPr lang="en-US" sz="1600" b="false" i="false" u="none" strike="noStrike" spc="-100">
                <a:solidFill>
                  <a:srgbClr val="393939"/>
                </a:solidFill>
                <a:latin typeface="SpoqaHanSans-Bold"/>
              </a:rPr>
              <a:t>TOP 100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899400" y="3898900"/>
            <a:ext cx="12954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키워드</a:t>
            </a:r>
            <a:r>
              <a:rPr lang="en-US" sz="15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기반</a:t>
            </a:r>
          </a:p>
          <a:p>
            <a:pPr algn="ctr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검색</a:t>
            </a:r>
            <a:r>
              <a:rPr lang="en-US" sz="15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기능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867900" y="2425700"/>
            <a:ext cx="15875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인공지능</a:t>
            </a:r>
            <a:r>
              <a:rPr lang="en-US" sz="15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활용</a:t>
            </a:r>
          </a:p>
          <a:p>
            <a:pPr algn="ctr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감정별</a:t>
            </a:r>
            <a:r>
              <a:rPr lang="en-US" sz="1500" b="false" i="false" u="none" strike="noStrike" spc="-100">
                <a:solidFill>
                  <a:srgbClr val="393939"/>
                </a:solidFill>
                <a:latin typeface="SpoqaHanSans-Bold"/>
              </a:rPr>
              <a:t> </a:t>
            </a: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플레이리스트</a:t>
            </a:r>
            <a:r>
              <a:rPr lang="en-US" sz="1500" b="false" i="false" u="none" strike="noStrike" spc="-100">
                <a:solidFill>
                  <a:srgbClr val="393939"/>
                </a:solidFill>
                <a:latin typeface="SpoqaHanSans-Bold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제공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566400" y="8115300"/>
            <a:ext cx="1270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회원</a:t>
            </a:r>
            <a:r>
              <a:rPr lang="en-US" sz="1500" b="false" i="false" u="none" strike="noStrike" spc="-100">
                <a:solidFill>
                  <a:srgbClr val="393939"/>
                </a:solidFill>
                <a:latin typeface="SpoqaHanSans-Bold"/>
              </a:rPr>
              <a:t>/ </a:t>
            </a: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비회원</a:t>
            </a:r>
          </a:p>
          <a:p>
            <a:pPr algn="ctr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차별화된</a:t>
            </a:r>
            <a:r>
              <a:rPr lang="en-US" sz="15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500" b="false" i="false" u="none" strike="noStrike" spc="-100">
                <a:solidFill>
                  <a:srgbClr val="393939"/>
                </a:solidFill>
                <a:ea typeface="SpoqaHanSans-Bold"/>
              </a:rPr>
              <a:t>서비스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305300" y="6096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구성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역할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112000" y="609600"/>
            <a:ext cx="2070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절차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방법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918700" y="609600"/>
            <a:ext cx="1485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경과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725400" y="6096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자체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평가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의견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84300" y="2451100"/>
            <a:ext cx="4140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6D6FFF"/>
              </a:buClr>
              <a:buFont typeface="Arial"/>
              <a:buChar char="●"/>
            </a:pPr>
            <a:r>
              <a:rPr lang="ko-KR" sz="3000" b="true" i="false" u="none" strike="noStrike" spc="-100">
                <a:solidFill>
                  <a:srgbClr val="6D6FFF"/>
                </a:solidFill>
                <a:ea typeface="SpoqaHanSans-Regular"/>
              </a:rPr>
              <a:t>훈련</a:t>
            </a:r>
            <a:r>
              <a:rPr lang="en-US" sz="3000" b="tru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3000" b="true" i="false" u="none" strike="noStrike" spc="-100">
                <a:solidFill>
                  <a:srgbClr val="6D6FFF"/>
                </a:solidFill>
                <a:ea typeface="SpoqaHanSans-Regular"/>
              </a:rPr>
              <a:t>내용과의</a:t>
            </a:r>
            <a:r>
              <a:rPr lang="en-US" sz="3000" b="tru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3000" b="true" i="false" u="none" strike="noStrike" spc="-100">
                <a:solidFill>
                  <a:srgbClr val="6D6FFF"/>
                </a:solidFill>
                <a:ea typeface="SpoqaHanSans-Regular"/>
              </a:rPr>
              <a:t>연관성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41500" y="3124200"/>
            <a:ext cx="7899400" cy="198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393939"/>
              </a:buClr>
              <a:buFont typeface="Arial"/>
              <a:buChar char="●"/>
            </a:pPr>
            <a:r>
              <a:rPr lang="en-US" sz="2000" b="true" i="false" u="none" strike="noStrike">
                <a:solidFill>
                  <a:srgbClr val="393939"/>
                </a:solidFill>
                <a:latin typeface="SpoqaHanSans-Light"/>
              </a:rPr>
              <a:t>Java :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프로그램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로직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구성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및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JDBC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를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활용한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DB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연동</a:t>
            </a:r>
          </a:p>
          <a:p>
            <a:pPr algn="l" lvl="0" indent="-342900" marL="342900">
              <a:lnSpc>
                <a:spcPct val="132800"/>
              </a:lnSpc>
              <a:buClr>
                <a:srgbClr val="393939"/>
              </a:buClr>
              <a:buFont typeface="Arial"/>
              <a:buChar char="●"/>
            </a:pPr>
            <a:r>
              <a:rPr lang="en-US" sz="2000" b="true" i="false" u="none" strike="noStrike">
                <a:solidFill>
                  <a:srgbClr val="393939"/>
                </a:solidFill>
                <a:latin typeface="SpoqaHanSans-Light"/>
              </a:rPr>
              <a:t>Spring</a:t>
            </a:r>
            <a:r>
              <a:rPr lang="en-US" sz="2000" b="true" i="false" u="none" strike="noStrike">
                <a:solidFill>
                  <a:srgbClr val="393939"/>
                </a:solidFill>
                <a:latin typeface="SpoqaHanSans-Light"/>
              </a:rPr>
              <a:t> : 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Spring Boot, Spring Batch,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외부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API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를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활용한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백엔드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개발</a:t>
            </a:r>
          </a:p>
          <a:p>
            <a:pPr algn="l" lvl="0" indent="-342900" marL="342900">
              <a:lnSpc>
                <a:spcPct val="132800"/>
              </a:lnSpc>
              <a:buClr>
                <a:srgbClr val="393939"/>
              </a:buClr>
              <a:buFont typeface="Arial"/>
              <a:buChar char="●"/>
            </a:pPr>
            <a:r>
              <a:rPr lang="en-US" sz="2000" b="true" i="false" u="none" strike="noStrike">
                <a:solidFill>
                  <a:srgbClr val="393939"/>
                </a:solidFill>
                <a:latin typeface="SpoqaHanSans-Light"/>
              </a:rPr>
              <a:t>React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: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사용자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인터페이스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설계</a:t>
            </a:r>
          </a:p>
          <a:p>
            <a:pPr algn="l" lvl="0" indent="-342900" marL="342900">
              <a:lnSpc>
                <a:spcPct val="132800"/>
              </a:lnSpc>
              <a:buClr>
                <a:srgbClr val="393939"/>
              </a:buClr>
              <a:buFont typeface="Arial"/>
              <a:buChar char="●"/>
            </a:pPr>
            <a:r>
              <a:rPr lang="en-US" sz="2000" b="true" i="false" u="none" strike="noStrike">
                <a:solidFill>
                  <a:srgbClr val="393939"/>
                </a:solidFill>
                <a:latin typeface="SpoqaHanSans-Light"/>
              </a:rPr>
              <a:t>MySQL</a:t>
            </a:r>
            <a:r>
              <a:rPr lang="en-US" sz="2000" b="true" i="false" u="none" strike="noStrike">
                <a:solidFill>
                  <a:srgbClr val="393939"/>
                </a:solidFill>
                <a:latin typeface="SpoqaHanSans-Light"/>
              </a:rPr>
              <a:t> :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플레이리스트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정보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음악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정보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사용자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정보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등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저장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및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관리</a:t>
            </a:r>
          </a:p>
          <a:p>
            <a:pPr algn="l" lvl="0" indent="-342900" marL="342900">
              <a:lnSpc>
                <a:spcPct val="132800"/>
              </a:lnSpc>
              <a:buClr>
                <a:srgbClr val="393939"/>
              </a:buClr>
              <a:buFont typeface="Arial"/>
              <a:buChar char="●"/>
            </a:pPr>
            <a:r>
              <a:rPr lang="en-US" sz="2000" b="true" i="false" u="none" strike="noStrike">
                <a:solidFill>
                  <a:srgbClr val="393939"/>
                </a:solidFill>
                <a:latin typeface="SpoqaHanSans-Light"/>
              </a:rPr>
              <a:t>Github</a:t>
            </a:r>
            <a:r>
              <a:rPr lang="en-US" sz="2000" b="true" i="false" u="none" strike="noStrike">
                <a:solidFill>
                  <a:srgbClr val="393939"/>
                </a:solidFill>
                <a:latin typeface="SpoqaHanSans-Light"/>
              </a:rPr>
              <a:t> :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문서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공유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등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협업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및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형상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false" i="false" u="none" strike="noStrike">
                <a:solidFill>
                  <a:srgbClr val="393939"/>
                </a:solidFill>
                <a:ea typeface="SpoqaHanSans-Light"/>
              </a:rPr>
              <a:t>관리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4300" y="5816600"/>
            <a:ext cx="318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6D6FFF"/>
              </a:buClr>
              <a:buFont typeface="Arial"/>
              <a:buChar char="●"/>
            </a:pPr>
            <a:r>
              <a:rPr lang="ko-KR" sz="3000" b="true" i="false" u="none" strike="noStrike" spc="-100">
                <a:solidFill>
                  <a:srgbClr val="6D6FFF"/>
                </a:solidFill>
                <a:ea typeface="SpoqaHanSans-Regular"/>
              </a:rPr>
              <a:t>활용</a:t>
            </a:r>
            <a:r>
              <a:rPr lang="en-US" sz="3000" b="tru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3000" b="true" i="false" u="none" strike="noStrike" spc="-100">
                <a:solidFill>
                  <a:srgbClr val="6D6FFF"/>
                </a:solidFill>
                <a:ea typeface="SpoqaHanSans-Regular"/>
              </a:rPr>
              <a:t>장비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41500" y="6578600"/>
            <a:ext cx="85471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393939"/>
              </a:buClr>
              <a:buFont typeface="Arial"/>
              <a:buChar char="●"/>
            </a:pPr>
            <a:r>
              <a:rPr lang="ko-KR" sz="2000" b="true" i="false" u="none" strike="noStrike">
                <a:solidFill>
                  <a:srgbClr val="393939"/>
                </a:solidFill>
                <a:ea typeface="SpoqaHanSans-Light"/>
              </a:rPr>
              <a:t>운영</a:t>
            </a:r>
            <a:r>
              <a:rPr lang="en-US" sz="2000" b="true" i="false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true" i="false" u="none" strike="noStrike">
                <a:solidFill>
                  <a:srgbClr val="393939"/>
                </a:solidFill>
                <a:ea typeface="SpoqaHanSans-Light"/>
              </a:rPr>
              <a:t>체제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: Windows 10~11</a:t>
            </a:r>
          </a:p>
          <a:p>
            <a:pPr algn="l" lvl="0" indent="-342900" marL="342900">
              <a:lnSpc>
                <a:spcPct val="132800"/>
              </a:lnSpc>
              <a:buClr>
                <a:srgbClr val="393939"/>
              </a:buClr>
              <a:buFont typeface="Arial"/>
              <a:buChar char="●"/>
            </a:pPr>
            <a:r>
              <a:rPr lang="ko-KR" sz="2000" b="true" i="false" u="none" strike="noStrike">
                <a:solidFill>
                  <a:srgbClr val="393939"/>
                </a:solidFill>
                <a:ea typeface="SpoqaHanSans-Light"/>
              </a:rPr>
              <a:t>소프트웨어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: Visual Studio Code / Intelli J / Colab / MySQL workbench</a:t>
            </a:r>
          </a:p>
          <a:p>
            <a:pPr algn="l" lvl="0" indent="-342900" marL="342900">
              <a:lnSpc>
                <a:spcPct val="132800"/>
              </a:lnSpc>
              <a:buClr>
                <a:srgbClr val="393939"/>
              </a:buClr>
              <a:buFont typeface="Arial"/>
              <a:buChar char="●"/>
            </a:pPr>
            <a:r>
              <a:rPr lang="ko-KR" sz="2000" b="true" i="false" u="none" strike="noStrike">
                <a:solidFill>
                  <a:srgbClr val="393939"/>
                </a:solidFill>
                <a:ea typeface="SpoqaHanSans-Light"/>
              </a:rPr>
              <a:t>언어</a:t>
            </a:r>
            <a:r>
              <a:rPr lang="en-US" sz="2000" b="false" i="false" u="none" strike="noStrike">
                <a:solidFill>
                  <a:srgbClr val="393939"/>
                </a:solidFill>
                <a:latin typeface="SpoqaHanSans-Light"/>
              </a:rPr>
              <a:t> : Java, Javascript, SQL, Python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1485900" y="3302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6700" y="368300"/>
            <a:ext cx="101600" cy="101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85900" y="584200"/>
            <a:ext cx="1600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프로젝트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개요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942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05300" y="6096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구성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역할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12000" y="609600"/>
            <a:ext cx="2070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절차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방법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18700" y="609600"/>
            <a:ext cx="1485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경과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25400" y="6096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자체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평가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의견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12611100" y="5562600"/>
            <a:ext cx="2260600" cy="2260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54400" y="5118100"/>
            <a:ext cx="990600" cy="990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rot="0">
            <a:off x="14211300" y="8204200"/>
            <a:ext cx="990600" cy="990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54400" y="8204200"/>
            <a:ext cx="990600" cy="990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337800" y="5118100"/>
            <a:ext cx="990600" cy="990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22000" y="6489700"/>
            <a:ext cx="1092200" cy="1092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 rot="0">
            <a:off x="10223500" y="8026400"/>
            <a:ext cx="1168400" cy="1168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230100" y="8191500"/>
            <a:ext cx="1092200" cy="1092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3">
            <a:alphaModFix amt="30000"/>
          </a:blip>
          <a:stretch>
            <a:fillRect/>
          </a:stretch>
        </p:blipFill>
        <p:spPr>
          <a:xfrm rot="0">
            <a:off x="11734800" y="3962400"/>
            <a:ext cx="1308100" cy="1308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 rot="3180000">
            <a:off x="12661900" y="5524500"/>
            <a:ext cx="279400" cy="50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5">
            <a:alphaModFix amt="30000"/>
          </a:blip>
          <a:stretch>
            <a:fillRect/>
          </a:stretch>
        </p:blipFill>
        <p:spPr>
          <a:xfrm rot="960000">
            <a:off x="11455400" y="6007100"/>
            <a:ext cx="1028700" cy="508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6">
            <a:alphaModFix amt="30000"/>
          </a:blip>
          <a:stretch>
            <a:fillRect/>
          </a:stretch>
        </p:blipFill>
        <p:spPr>
          <a:xfrm rot="-1980000">
            <a:off x="11480800" y="7861300"/>
            <a:ext cx="1193800" cy="50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 rot="0">
            <a:off x="12115800" y="7035800"/>
            <a:ext cx="279400" cy="508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 rot="-3720000">
            <a:off x="12903200" y="7975600"/>
            <a:ext cx="279400" cy="508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7">
            <a:alphaModFix amt="30000"/>
          </a:blip>
          <a:stretch>
            <a:fillRect/>
          </a:stretch>
        </p:blipFill>
        <p:spPr>
          <a:xfrm rot="-3180000">
            <a:off x="14541500" y="5524500"/>
            <a:ext cx="279400" cy="508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8">
            <a:alphaModFix amt="30000"/>
          </a:blip>
          <a:stretch>
            <a:fillRect/>
          </a:stretch>
        </p:blipFill>
        <p:spPr>
          <a:xfrm rot="-960000">
            <a:off x="14998700" y="6007100"/>
            <a:ext cx="1028700" cy="508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9">
            <a:alphaModFix amt="30000"/>
          </a:blip>
          <a:stretch>
            <a:fillRect/>
          </a:stretch>
        </p:blipFill>
        <p:spPr>
          <a:xfrm rot="2040000">
            <a:off x="14795500" y="7912100"/>
            <a:ext cx="1358900" cy="508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7">
            <a:alphaModFix amt="30000"/>
          </a:blip>
          <a:stretch>
            <a:fillRect/>
          </a:stretch>
        </p:blipFill>
        <p:spPr>
          <a:xfrm rot="0">
            <a:off x="15087600" y="7035800"/>
            <a:ext cx="279400" cy="508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7">
            <a:alphaModFix amt="30000"/>
          </a:blip>
          <a:stretch>
            <a:fillRect/>
          </a:stretch>
        </p:blipFill>
        <p:spPr>
          <a:xfrm rot="3720000">
            <a:off x="14300200" y="7975600"/>
            <a:ext cx="279400" cy="508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605000" y="4305300"/>
            <a:ext cx="1117600" cy="11176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5608300" y="6438900"/>
            <a:ext cx="1117600" cy="1117600"/>
          </a:xfrm>
          <a:prstGeom prst="rect">
            <a:avLst/>
          </a:prstGeom>
        </p:spPr>
      </p:pic>
      <p:sp>
        <p:nvSpPr>
          <p:cNvPr name="TextBox 45" id="45"/>
          <p:cNvSpPr txBox="true"/>
          <p:nvPr/>
        </p:nvSpPr>
        <p:spPr>
          <a:xfrm rot="0">
            <a:off x="12903200" y="6502400"/>
            <a:ext cx="166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SpoqaHanSans-Bold"/>
              </a:rPr>
              <a:t>음원</a:t>
            </a:r>
            <a:r>
              <a:rPr lang="en-US" sz="2100" b="false" i="false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SpoqaHanSans-Bold"/>
              </a:rPr>
              <a:t>사이트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6167100" y="5410200"/>
            <a:ext cx="9525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좋아하는</a:t>
            </a:r>
            <a:r>
              <a:rPr lang="en-US" sz="11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노래</a:t>
            </a:r>
          </a:p>
          <a:p>
            <a:pPr algn="ctr" lvl="0">
              <a:lnSpc>
                <a:spcPct val="116199"/>
              </a:lnSpc>
            </a:pP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찜하기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5646400" y="6845300"/>
            <a:ext cx="1066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개인</a:t>
            </a:r>
            <a:r>
              <a:rPr lang="en-US" sz="11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플레이리스트</a:t>
            </a:r>
          </a:p>
          <a:p>
            <a:pPr algn="ctr" lvl="0">
              <a:lnSpc>
                <a:spcPct val="116199"/>
              </a:lnSpc>
            </a:pP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생성</a:t>
            </a:r>
            <a:r>
              <a:rPr lang="en-US" sz="11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및</a:t>
            </a:r>
            <a:r>
              <a:rPr lang="en-US" sz="11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관리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605000" y="4622800"/>
            <a:ext cx="11176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원하는</a:t>
            </a:r>
            <a:r>
              <a:rPr lang="en-US" sz="11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음악</a:t>
            </a:r>
          </a:p>
          <a:p>
            <a:pPr algn="ctr" lvl="0">
              <a:lnSpc>
                <a:spcPct val="116199"/>
              </a:lnSpc>
            </a:pP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플레이리스트</a:t>
            </a:r>
          </a:p>
          <a:p>
            <a:pPr algn="ctr" lvl="0">
              <a:lnSpc>
                <a:spcPct val="116199"/>
              </a:lnSpc>
            </a:pP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담기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224000" y="8496300"/>
            <a:ext cx="9525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월별</a:t>
            </a:r>
            <a:r>
              <a:rPr lang="en-US" sz="11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구독</a:t>
            </a:r>
            <a:r>
              <a:rPr lang="en-US" sz="1100" b="false" i="false" u="none" strike="noStrike" spc="-100">
                <a:solidFill>
                  <a:srgbClr val="393939"/>
                </a:solidFill>
                <a:latin typeface="SpoqaHanSans-Bold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결제</a:t>
            </a:r>
            <a:r>
              <a:rPr lang="en-US" sz="11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서비스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6167100" y="8597900"/>
            <a:ext cx="9525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마이페이지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985500" y="6832600"/>
            <a:ext cx="9525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아티스트</a:t>
            </a:r>
            <a:r>
              <a:rPr lang="en-US" sz="1100" b="false" i="false" u="none" strike="noStrike" spc="-100">
                <a:solidFill>
                  <a:srgbClr val="393939"/>
                </a:solidFill>
                <a:latin typeface="SpoqaHanSans-Bold"/>
              </a:rPr>
              <a:t> / </a:t>
            </a: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노래</a:t>
            </a:r>
            <a:r>
              <a:rPr lang="en-US" sz="1100" b="false" i="false" u="none" strike="noStrike" spc="-100">
                <a:solidFill>
                  <a:srgbClr val="393939"/>
                </a:solidFill>
                <a:latin typeface="SpoqaHanSans-Bold"/>
              </a:rPr>
              <a:t> / </a:t>
            </a: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앨범</a:t>
            </a:r>
            <a:r>
              <a:rPr lang="en-US" sz="11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정보</a:t>
            </a:r>
            <a:r>
              <a:rPr lang="en-US" sz="11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확인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325100" y="8394700"/>
            <a:ext cx="9525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일간</a:t>
            </a:r>
            <a:r>
              <a:rPr lang="en-US" sz="11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음원</a:t>
            </a:r>
            <a:r>
              <a:rPr lang="en-US" sz="1100" b="false" i="false" u="none" strike="noStrike" spc="-100">
                <a:solidFill>
                  <a:srgbClr val="393939"/>
                </a:solidFill>
                <a:latin typeface="SpoqaHanSans-Bold"/>
              </a:rPr>
              <a:t> </a:t>
            </a: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차트</a:t>
            </a:r>
          </a:p>
          <a:p>
            <a:pPr algn="ctr" lvl="0">
              <a:lnSpc>
                <a:spcPct val="116199"/>
              </a:lnSpc>
            </a:pPr>
            <a:r>
              <a:rPr lang="en-US" sz="1100" b="false" i="false" u="none" strike="noStrike" spc="-100">
                <a:solidFill>
                  <a:srgbClr val="393939"/>
                </a:solidFill>
                <a:latin typeface="SpoqaHanSans-Bold"/>
              </a:rPr>
              <a:t>TOP 100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350500" y="5410200"/>
            <a:ext cx="9525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키워드</a:t>
            </a:r>
            <a:r>
              <a:rPr lang="en-US" sz="11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기반</a:t>
            </a:r>
          </a:p>
          <a:p>
            <a:pPr algn="ctr" lvl="0">
              <a:lnSpc>
                <a:spcPct val="116199"/>
              </a:lnSpc>
            </a:pP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검색</a:t>
            </a:r>
            <a:r>
              <a:rPr lang="en-US" sz="11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기능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811000" y="4330700"/>
            <a:ext cx="1168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인공지능</a:t>
            </a:r>
            <a:r>
              <a:rPr lang="en-US" sz="11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활용</a:t>
            </a:r>
          </a:p>
          <a:p>
            <a:pPr algn="ctr" lvl="0">
              <a:lnSpc>
                <a:spcPct val="116199"/>
              </a:lnSpc>
            </a:pP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감정별</a:t>
            </a:r>
            <a:r>
              <a:rPr lang="en-US" sz="1100" b="false" i="false" u="none" strike="noStrike" spc="-100">
                <a:solidFill>
                  <a:srgbClr val="393939"/>
                </a:solidFill>
                <a:latin typeface="SpoqaHanSans-Bold"/>
              </a:rPr>
              <a:t> </a:t>
            </a: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플레이리스트</a:t>
            </a:r>
            <a:r>
              <a:rPr lang="en-US" sz="1100" b="false" i="false" u="none" strike="noStrike" spc="-100">
                <a:solidFill>
                  <a:srgbClr val="393939"/>
                </a:solidFill>
                <a:latin typeface="SpoqaHanSans-Bold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제공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2331700" y="8521700"/>
            <a:ext cx="939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회원</a:t>
            </a:r>
            <a:r>
              <a:rPr lang="en-US" sz="1100" b="false" i="false" u="none" strike="noStrike" spc="-100">
                <a:solidFill>
                  <a:srgbClr val="393939"/>
                </a:solidFill>
                <a:latin typeface="SpoqaHanSans-Bold"/>
              </a:rPr>
              <a:t>/ </a:t>
            </a: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비회원</a:t>
            </a:r>
          </a:p>
          <a:p>
            <a:pPr algn="ctr" lvl="0">
              <a:lnSpc>
                <a:spcPct val="116199"/>
              </a:lnSpc>
            </a:pP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차별화된</a:t>
            </a:r>
            <a:r>
              <a:rPr lang="en-US" sz="11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100" b="false" i="false" u="none" strike="noStrike" spc="-100">
                <a:solidFill>
                  <a:srgbClr val="393939"/>
                </a:solidFill>
                <a:ea typeface="SpoqaHanSans-Bold"/>
              </a:rPr>
              <a:t>서비스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1485900" y="330200"/>
            <a:ext cx="190500" cy="19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6700" y="368300"/>
            <a:ext cx="101600" cy="101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85900" y="584200"/>
            <a:ext cx="1600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프로젝트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개요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94200" y="381000"/>
            <a:ext cx="101600" cy="10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238500" y="3086100"/>
            <a:ext cx="11823700" cy="6438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69900" y="9080500"/>
            <a:ext cx="2463800" cy="444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05300" y="6096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구성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역할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12000" y="609600"/>
            <a:ext cx="2070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절차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방법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18700" y="609600"/>
            <a:ext cx="1485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경과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25400" y="6096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자체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평가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의견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17500" y="1752600"/>
            <a:ext cx="3898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 spc="-200">
                <a:solidFill>
                  <a:srgbClr val="393939"/>
                </a:solidFill>
                <a:ea typeface="SpoqaHanSans-Bold"/>
              </a:rPr>
              <a:t>프로젝트</a:t>
            </a:r>
            <a:r>
              <a:rPr lang="en-US" sz="3000" b="false" i="false" u="none" strike="noStrike" spc="-2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3000" b="false" i="false" u="none" strike="noStrike" spc="-200">
                <a:solidFill>
                  <a:srgbClr val="393939"/>
                </a:solidFill>
                <a:ea typeface="SpoqaHanSans-Bold"/>
              </a:rPr>
              <a:t>구조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85900" y="2286000"/>
            <a:ext cx="5143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 spc="-200">
                <a:solidFill>
                  <a:srgbClr val="393939"/>
                </a:solidFill>
                <a:latin typeface="SpoqaHanSans-Light"/>
              </a:rPr>
              <a:t>- [ Information Architecture ]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1485900" y="330200"/>
            <a:ext cx="190500" cy="19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6700" y="368300"/>
            <a:ext cx="101600" cy="101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85900" y="584200"/>
            <a:ext cx="1600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프로젝트</a:t>
            </a:r>
            <a:r>
              <a:rPr lang="en-US" sz="1700" b="false" i="false" u="none" strike="noStrike" spc="-100">
                <a:solidFill>
                  <a:srgbClr val="6D6FFF"/>
                </a:solidFill>
                <a:latin typeface="SpoqaHanSans-Regular"/>
              </a:rPr>
              <a:t> </a:t>
            </a:r>
            <a:r>
              <a:rPr lang="ko-KR" sz="1700" b="false" i="false" u="none" strike="noStrike" spc="-100">
                <a:solidFill>
                  <a:srgbClr val="6D6FFF"/>
                </a:solidFill>
                <a:ea typeface="SpoqaHanSans-Regular"/>
              </a:rPr>
              <a:t>개요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94200" y="381000"/>
            <a:ext cx="101600" cy="10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05300" y="6096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구성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역할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12000" y="609600"/>
            <a:ext cx="2070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절차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및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방법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18700" y="609600"/>
            <a:ext cx="1485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프로젝트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수행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경과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25400" y="609600"/>
            <a:ext cx="1587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자체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평가</a:t>
            </a:r>
            <a:r>
              <a:rPr lang="en-US" sz="1500" b="false" i="false" u="none" strike="noStrike" spc="-100">
                <a:solidFill>
                  <a:srgbClr val="C2C2C2"/>
                </a:solidFill>
                <a:latin typeface="SpoqaHanSans-Regular"/>
              </a:rPr>
              <a:t> </a:t>
            </a: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의견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532100" y="609600"/>
            <a:ext cx="76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 spc="-100">
                <a:solidFill>
                  <a:srgbClr val="C2C2C2"/>
                </a:solidFill>
                <a:ea typeface="SpoqaHanSans-Regular"/>
              </a:rPr>
              <a:t>시연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38700" y="1485900"/>
            <a:ext cx="12484100" cy="81661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876300" y="1778000"/>
            <a:ext cx="2959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 spc="-200">
                <a:solidFill>
                  <a:srgbClr val="393939"/>
                </a:solidFill>
                <a:ea typeface="SpoqaHanSans-Bold"/>
              </a:rPr>
              <a:t>프로젝트</a:t>
            </a:r>
            <a:r>
              <a:rPr lang="en-US" sz="3000" b="false" i="false" u="none" strike="noStrike" spc="-2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3000" b="false" i="false" u="none" strike="noStrike" spc="-200">
                <a:solidFill>
                  <a:srgbClr val="393939"/>
                </a:solidFill>
                <a:ea typeface="SpoqaHanSans-Bold"/>
              </a:rPr>
              <a:t>구조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85900" y="2286000"/>
            <a:ext cx="5143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 spc="-200">
                <a:solidFill>
                  <a:srgbClr val="393939"/>
                </a:solidFill>
                <a:latin typeface="SpoqaHanSans-Light"/>
              </a:rPr>
              <a:t>- [ </a:t>
            </a:r>
            <a:r>
              <a:rPr lang="ko-KR" sz="3000" b="false" i="false" u="none" strike="noStrike" spc="-200">
                <a:solidFill>
                  <a:srgbClr val="393939"/>
                </a:solidFill>
                <a:ea typeface="SpoqaHanSans-Light"/>
              </a:rPr>
              <a:t>자료</a:t>
            </a:r>
            <a:r>
              <a:rPr lang="en-US" sz="3000" b="false" i="false" u="none" strike="noStrike" spc="-2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3000" b="false" i="false" u="none" strike="noStrike" spc="-200">
                <a:solidFill>
                  <a:srgbClr val="393939"/>
                </a:solidFill>
                <a:ea typeface="SpoqaHanSans-Light"/>
              </a:rPr>
              <a:t>흐름도</a:t>
            </a:r>
            <a:r>
              <a:rPr lang="en-US" sz="3000" b="false" i="false" u="none" strike="noStrike" spc="-200">
                <a:solidFill>
                  <a:srgbClr val="393939"/>
                </a:solidFill>
                <a:latin typeface="SpoqaHanSans-Light"/>
              </a:rPr>
              <a:t>(DFD) 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